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08" r:id="rId3"/>
    <p:sldId id="284" r:id="rId4"/>
    <p:sldId id="296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276" r:id="rId13"/>
    <p:sldId id="309" r:id="rId14"/>
    <p:sldId id="307" r:id="rId15"/>
    <p:sldId id="267" r:id="rId16"/>
    <p:sldId id="261" r:id="rId17"/>
    <p:sldId id="279" r:id="rId18"/>
    <p:sldId id="280" r:id="rId19"/>
    <p:sldId id="281" r:id="rId20"/>
    <p:sldId id="282" r:id="rId21"/>
    <p:sldId id="283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5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8E9A1-6343-46A7-80CB-D03DFA1F1141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2B69D-6CB9-4346-9166-7A05EE813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12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258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42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21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20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7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9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19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36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BBCB5-A1CA-49E2-8513-2A8EF313831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C6C3A-86D6-4544-846D-CF91D518A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1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61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0" Type="http://schemas.openxmlformats.org/officeDocument/2006/relationships/image" Target="../media/image6.png"/><Relationship Id="rId19" Type="http://schemas.openxmlformats.org/officeDocument/2006/relationships/image" Target="../media/image17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3" Type="http://schemas.openxmlformats.org/officeDocument/2006/relationships/image" Target="../media/image181.png"/><Relationship Id="rId7" Type="http://schemas.openxmlformats.org/officeDocument/2006/relationships/image" Target="../media/image19.png"/><Relationship Id="rId12" Type="http://schemas.openxmlformats.org/officeDocument/2006/relationships/image" Target="../media/image2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4.png"/><Relationship Id="rId5" Type="http://schemas.openxmlformats.org/officeDocument/2006/relationships/image" Target="../media/image20.png"/><Relationship Id="rId10" Type="http://schemas.openxmlformats.org/officeDocument/2006/relationships/image" Target="../media/image23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3" Type="http://schemas.openxmlformats.org/officeDocument/2006/relationships/image" Target="../media/image18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0.png"/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Relationship Id="rId9" Type="http://schemas.openxmlformats.org/officeDocument/2006/relationships/image" Target="../media/image4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5" Type="http://schemas.openxmlformats.org/officeDocument/2006/relationships/image" Target="../media/image3.png"/><Relationship Id="rId1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5" Type="http://schemas.openxmlformats.org/officeDocument/2006/relationships/image" Target="../media/image210.png"/><Relationship Id="rId4" Type="http://schemas.openxmlformats.org/officeDocument/2006/relationships/image" Target="../media/image20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40.png"/><Relationship Id="rId4" Type="http://schemas.openxmlformats.org/officeDocument/2006/relationships/image" Target="../media/image2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image" Target="../media/image260.png"/><Relationship Id="rId4" Type="http://schemas.openxmlformats.org/officeDocument/2006/relationships/image" Target="../media/image25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15" Type="http://schemas.openxmlformats.org/officeDocument/2006/relationships/image" Target="../media/image3.png"/><Relationship Id="rId10" Type="http://schemas.openxmlformats.org/officeDocument/2006/relationships/image" Target="../media/image6.png"/><Relationship Id="rId1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2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3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.png"/><Relationship Id="rId4" Type="http://schemas.openxmlformats.org/officeDocument/2006/relationships/image" Target="../media/image47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0.png"/><Relationship Id="rId12" Type="http://schemas.openxmlformats.org/officeDocument/2006/relationships/image" Target="../media/image8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5" Type="http://schemas.openxmlformats.org/officeDocument/2006/relationships/image" Target="../media/image2.png"/><Relationship Id="rId10" Type="http://schemas.openxmlformats.org/officeDocument/2006/relationships/image" Target="../media/image6.png"/><Relationship Id="rId1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1.png"/><Relationship Id="rId12" Type="http://schemas.openxmlformats.org/officeDocument/2006/relationships/image" Target="../media/image8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5" Type="http://schemas.openxmlformats.org/officeDocument/2006/relationships/image" Target="../media/image2.png"/><Relationship Id="rId10" Type="http://schemas.openxmlformats.org/officeDocument/2006/relationships/image" Target="../media/image6.png"/><Relationship Id="rId1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2.png"/><Relationship Id="rId12" Type="http://schemas.openxmlformats.org/officeDocument/2006/relationships/image" Target="../media/image8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5" Type="http://schemas.openxmlformats.org/officeDocument/2006/relationships/image" Target="../media/image2.png"/><Relationship Id="rId10" Type="http://schemas.openxmlformats.org/officeDocument/2006/relationships/image" Target="../media/image6.png"/><Relationship Id="rId1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12" Type="http://schemas.openxmlformats.org/officeDocument/2006/relationships/image" Target="../media/image8.png"/><Relationship Id="rId17" Type="http://schemas.openxmlformats.org/officeDocument/2006/relationships/image" Target="../media/image4.png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5" Type="http://schemas.openxmlformats.org/officeDocument/2006/relationships/image" Target="../media/image2.png"/><Relationship Id="rId10" Type="http://schemas.openxmlformats.org/officeDocument/2006/relationships/image" Target="../media/image6.png"/><Relationship Id="rId1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2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0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5.png"/><Relationship Id="rId12" Type="http://schemas.openxmlformats.org/officeDocument/2006/relationships/image" Target="../media/image8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7.png"/><Relationship Id="rId10" Type="http://schemas.openxmlformats.org/officeDocument/2006/relationships/image" Target="../media/image6.png"/><Relationship Id="rId1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Criss-crossing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My idea!</a:t>
            </a:r>
          </a:p>
        </p:txBody>
      </p:sp>
    </p:spTree>
    <p:extLst>
      <p:ext uri="{BB962C8B-B14F-4D97-AF65-F5344CB8AC3E}">
        <p14:creationId xmlns:p14="http://schemas.microsoft.com/office/powerpoint/2010/main" val="3277535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5042017" y="233744"/>
            <a:ext cx="4025069" cy="3577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29" y="1013632"/>
                <a:ext cx="8908571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Intersection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: </a:t>
                </a:r>
              </a:p>
              <a:p>
                <a:pPr marL="0" indent="0"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Solve the simultaneous equations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/>
                  <a:t>:	   </a:t>
                </a:r>
                <a14:m>
                  <m:oMath xmlns:m="http://schemas.openxmlformats.org/officeDocument/2006/math">
                    <m:r>
                      <a:rPr lang="en-GB" sz="1800" b="0" i="0" dirty="0" smtClean="0">
                        <a:latin typeface="Cambria Math"/>
                      </a:rPr>
                      <m:t>3</m:t>
                    </m:r>
                    <m:r>
                      <a:rPr lang="en-GB" sz="1800" i="1" dirty="0" smtClean="0">
                        <a:latin typeface="Cambria Math"/>
                      </a:rPr>
                      <m:t>𝑥</m:t>
                    </m:r>
                    <m:r>
                      <a:rPr lang="en-GB" sz="1800" i="1" dirty="0" smtClean="0">
                        <a:latin typeface="Cambria Math"/>
                      </a:rPr>
                      <m:t>+</m:t>
                    </m:r>
                    <m:r>
                      <a:rPr lang="en-GB" sz="1800" i="1" dirty="0" smtClean="0">
                        <a:latin typeface="Cambria Math"/>
                      </a:rPr>
                      <m:t>𝑦</m:t>
                    </m:r>
                    <m:r>
                      <a:rPr lang="en-GB" sz="1800" i="1" dirty="0" smtClean="0">
                        <a:latin typeface="Cambria Math"/>
                      </a:rPr>
                      <m:t>=16</m:t>
                    </m:r>
                  </m:oMath>
                </a14:m>
                <a:r>
                  <a:rPr lang="en-GB" sz="2000" dirty="0"/>
                  <a:t>		</a:t>
                </a:r>
                <a:r>
                  <a:rPr lang="en-GB" sz="1800" dirty="0"/>
                  <a:t>(1)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sz="1800" dirty="0"/>
                  <a:t>:	</a:t>
                </a:r>
                <a14:m>
                  <m:oMath xmlns:m="http://schemas.openxmlformats.org/officeDocument/2006/math">
                    <m:r>
                      <a:rPr lang="en-GB" sz="1800" b="0" i="1" dirty="0" smtClean="0">
                        <a:latin typeface="Cambria Math"/>
                      </a:rPr>
                      <m:t>−</m:t>
                    </m:r>
                    <m:r>
                      <a:rPr lang="en-GB" sz="1800" i="1" dirty="0">
                        <a:latin typeface="Cambria Math"/>
                      </a:rPr>
                      <m:t>𝑥</m:t>
                    </m:r>
                    <m:r>
                      <a:rPr lang="en-GB" sz="1800" i="1" dirty="0">
                        <a:latin typeface="Cambria Math"/>
                      </a:rPr>
                      <m:t>+3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=−13</m:t>
                    </m:r>
                  </m:oMath>
                </a14:m>
                <a:r>
                  <a:rPr lang="en-GB" sz="2000" dirty="0"/>
                  <a:t>		</a:t>
                </a:r>
                <a:r>
                  <a:rPr lang="en-GB" sz="1800" dirty="0"/>
                  <a:t>(2)</a:t>
                </a:r>
              </a:p>
              <a:p>
                <a:pPr marL="0" indent="0">
                  <a:buNone/>
                </a:pPr>
                <a:r>
                  <a:rPr lang="en-GB" sz="1800" dirty="0"/>
                  <a:t>	         </a:t>
                </a:r>
                <a14:m>
                  <m:oMath xmlns:m="http://schemas.openxmlformats.org/officeDocument/2006/math">
                    <m:r>
                      <a:rPr lang="en-GB" sz="1800" b="0" i="1" dirty="0" smtClean="0">
                        <a:latin typeface="Cambria Math"/>
                      </a:rPr>
                      <m:t>10</m:t>
                    </m:r>
                    <m:r>
                      <a:rPr lang="en-GB" sz="1800" b="0" i="1" dirty="0" smtClean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=−</m:t>
                    </m:r>
                    <m:r>
                      <a:rPr lang="en-GB" sz="1800" b="0" i="1" dirty="0" smtClean="0">
                        <a:latin typeface="Cambria Math"/>
                      </a:rPr>
                      <m:t>2</m:t>
                    </m:r>
                    <m:r>
                      <a:rPr lang="en-GB" sz="1800" i="1" dirty="0">
                        <a:latin typeface="Cambria Math"/>
                      </a:rPr>
                      <m:t>3</m:t>
                    </m:r>
                  </m:oMath>
                </a14:m>
                <a:r>
                  <a:rPr lang="en-GB" sz="2000" dirty="0"/>
                  <a:t>		</a:t>
                </a:r>
                <a:r>
                  <a:rPr lang="en-GB" sz="1800" dirty="0"/>
                  <a:t>(1)+3(2)</a:t>
                </a:r>
              </a:p>
              <a:p>
                <a:pPr marL="0" indent="0">
                  <a:buNone/>
                </a:pPr>
                <a:r>
                  <a:rPr lang="en-GB" sz="1800" dirty="0"/>
                  <a:t>	              </a:t>
                </a:r>
                <a14:m>
                  <m:oMath xmlns:m="http://schemas.openxmlformats.org/officeDocument/2006/math"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=−2.3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:r>
                  <a:rPr lang="en-GB" sz="1800" dirty="0"/>
                  <a:t>	              </a:t>
                </a:r>
                <a14:m>
                  <m:oMath xmlns:m="http://schemas.openxmlformats.org/officeDocument/2006/math">
                    <m:r>
                      <a:rPr lang="en-GB" sz="1800" i="1">
                        <a:latin typeface="Cambria Math"/>
                      </a:rPr>
                      <m:t>𝑥</m:t>
                    </m:r>
                    <m:r>
                      <a:rPr lang="en-GB" sz="1800" i="1">
                        <a:latin typeface="Cambria Math"/>
                      </a:rPr>
                      <m:t>=6.1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:endParaRPr lang="en-GB" sz="1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/>
                  <a:t>  </a:t>
                </a:r>
                <a:r>
                  <a:rPr lang="en-GB" sz="1800" dirty="0">
                    <a:latin typeface="Comic Sans MS" pitchFamily="66" charset="0"/>
                  </a:rPr>
                  <a:t>and</a:t>
                </a:r>
                <a14:m>
                  <m:oMath xmlns:m="http://schemas.openxmlformats.org/officeDocument/2006/math">
                    <m:r>
                      <a:rPr lang="en-GB" sz="1800" dirty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sz="1800" dirty="0"/>
                  <a:t>  </a:t>
                </a:r>
                <a:r>
                  <a:rPr lang="en-GB" sz="1800" dirty="0">
                    <a:latin typeface="Comic Sans MS" panose="030F0702030302020204" pitchFamily="66" charset="0"/>
                  </a:rPr>
                  <a:t>intersect at </a:t>
                </a:r>
                <a14:m>
                  <m:oMath xmlns:m="http://schemas.openxmlformats.org/officeDocument/2006/math">
                    <m:r>
                      <a:rPr lang="en-GB" sz="1800" i="1" dirty="0">
                        <a:latin typeface="Cambria Math"/>
                      </a:rPr>
                      <m:t>(</m:t>
                    </m:r>
                    <m:r>
                      <a:rPr lang="en-GB" sz="1800" b="0" i="1" dirty="0" smtClean="0">
                        <a:latin typeface="Cambria Math"/>
                      </a:rPr>
                      <m:t>6.1</m:t>
                    </m:r>
                    <m:r>
                      <a:rPr lang="en-GB" sz="1800" i="1" dirty="0">
                        <a:latin typeface="Cambria Math"/>
                      </a:rPr>
                      <m:t>,</m:t>
                    </m:r>
                    <m:r>
                      <a:rPr lang="en-GB" sz="1800" b="0" i="1" dirty="0" smtClean="0">
                        <a:latin typeface="Cambria Math"/>
                      </a:rPr>
                      <m:t>−2.3</m:t>
                    </m:r>
                    <m:r>
                      <a:rPr lang="en-GB" sz="18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n-GB" sz="1800" dirty="0"/>
              </a:p>
            </p:txBody>
          </p:sp>
        </mc:Choice>
        <mc:Fallback xmlns="">
          <p:sp>
            <p:nvSpPr>
              <p:cNvPr id="3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29" y="1013632"/>
                <a:ext cx="8908571" cy="4525963"/>
              </a:xfrm>
              <a:blipFill rotWithShape="1">
                <a:blip r:embed="rId18"/>
                <a:stretch>
                  <a:fillRect l="-547" t="-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56589" y="847516"/>
                <a:ext cx="8114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</m:t>
                      </m:r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  <m:r>
                        <a:rPr lang="en-GB" sz="2000" i="1" dirty="0" smtClean="0">
                          <a:latin typeface="Cambria Math"/>
                        </a:rPr>
                        <m:t>,</m:t>
                      </m:r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  <m:r>
                        <a:rPr lang="en-GB" sz="20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589" y="847516"/>
                <a:ext cx="811440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332115" y="1799134"/>
                <a:ext cx="14377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</m:t>
                      </m:r>
                      <m:r>
                        <a:rPr lang="en-GB" sz="2000" b="0" i="1" dirty="0" smtClean="0">
                          <a:latin typeface="Cambria Math"/>
                        </a:rPr>
                        <m:t>6.1</m:t>
                      </m:r>
                      <m:r>
                        <a:rPr lang="en-GB" sz="2000" i="1" dirty="0" smtClean="0">
                          <a:latin typeface="Cambria Math"/>
                        </a:rPr>
                        <m:t>,−2</m:t>
                      </m:r>
                      <m:r>
                        <a:rPr lang="en-GB" sz="2000" b="0" i="1" dirty="0" smtClean="0">
                          <a:latin typeface="Cambria Math"/>
                        </a:rPr>
                        <m:t>.3</m:t>
                      </m:r>
                      <m:r>
                        <a:rPr lang="en-GB" sz="20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115" y="1799134"/>
                <a:ext cx="1437701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145385" y="1990387"/>
                <a:ext cx="10038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(−2,2)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385" y="1990387"/>
                <a:ext cx="1003801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901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29" y="1013632"/>
                <a:ext cx="4871461" cy="270213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Intersection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: </a:t>
                </a:r>
              </a:p>
              <a:p>
                <a:pPr marL="0" indent="0"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Moving from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(4,4)</m:t>
                    </m:r>
                  </m:oMath>
                </a14:m>
                <a:r>
                  <a:rPr lang="en-GB" sz="1800" dirty="0">
                    <a:latin typeface="Comic Sans MS" pitchFamily="66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(6.1,−2.3)</m:t>
                    </m:r>
                  </m:oMath>
                </a14:m>
                <a:r>
                  <a:rPr lang="en-GB" sz="1800" dirty="0">
                    <a:latin typeface="Comic Sans MS" pitchFamily="66" charset="0"/>
                  </a:rPr>
                  <a:t> involves the translation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sz="18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sz="1800" b="0" i="1" smtClean="0">
                                  <a:latin typeface="Cambria Math"/>
                                </a:rPr>
                                <m:t>.1</m:t>
                              </m:r>
                            </m:e>
                          </m:mr>
                          <m:mr>
                            <m:e>
                              <m:r>
                                <a:rPr lang="en-GB" sz="1800" b="0" i="1" smtClean="0">
                                  <a:latin typeface="Cambria Math"/>
                                </a:rPr>
                                <m:t>−6.3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GB" sz="1800" dirty="0">
                    <a:latin typeface="Comic Sans MS" pitchFamily="66" charset="0"/>
                  </a:rPr>
                  <a:t>.</a:t>
                </a:r>
              </a:p>
              <a:p>
                <a:pPr marL="0" indent="0"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Applying this to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(−2,2)</m:t>
                    </m:r>
                  </m:oMath>
                </a14:m>
                <a:r>
                  <a:rPr lang="en-GB" sz="1800" dirty="0">
                    <a:latin typeface="Comic Sans MS" pitchFamily="66" charset="0"/>
                  </a:rPr>
                  <a:t> we get the last intersection at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(0.1,−4.3)</m:t>
                    </m:r>
                  </m:oMath>
                </a14:m>
                <a:r>
                  <a:rPr lang="en-GB" sz="1800" dirty="0">
                    <a:latin typeface="Comic Sans MS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29" y="1013632"/>
                <a:ext cx="4871461" cy="2702133"/>
              </a:xfrm>
              <a:blipFill rotWithShape="1">
                <a:blip r:embed="rId2"/>
                <a:stretch>
                  <a:fillRect l="-1001" t="-901" r="-13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077020" y="2161307"/>
                  <a:ext cx="100380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(−2,2)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020" y="2161307"/>
                  <a:ext cx="1003801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92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7263750" y="1970054"/>
                  <a:ext cx="143770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6.1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,−2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.3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3750" y="1970054"/>
                  <a:ext cx="1437701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988224" y="1018436"/>
                  <a:ext cx="81144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,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8224" y="1018436"/>
                  <a:ext cx="811440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Content Placeholder 2"/>
              <p:cNvSpPr txBox="1">
                <a:spLocks/>
              </p:cNvSpPr>
              <p:nvPr/>
            </p:nvSpPr>
            <p:spPr>
              <a:xfrm>
                <a:off x="69029" y="3411834"/>
                <a:ext cx="8645353" cy="26825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sz="1800" dirty="0">
                    <a:latin typeface="Comic Sans MS" pitchFamily="66" charset="0"/>
                  </a:rPr>
                  <a:t>The lengths of the sides are: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1800" i="1" smtClean="0">
                                    <a:latin typeface="Cambria Math"/>
                                  </a:rPr>
                                  <m:t>4−−2</m:t>
                                </m:r>
                              </m:e>
                            </m:d>
                          </m:e>
                          <m:sup>
                            <m:r>
                              <a:rPr lang="en-GB" sz="1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180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1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1800" i="1" smtClean="0">
                                    <a:latin typeface="Cambria Math"/>
                                  </a:rPr>
                                  <m:t>4−2</m:t>
                                </m:r>
                              </m:e>
                            </m:d>
                          </m:e>
                          <m:sup>
                            <m:r>
                              <a:rPr lang="en-GB" sz="1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sz="1800" dirty="0"/>
                  <a:t>  	</a:t>
                </a:r>
                <a:r>
                  <a:rPr lang="en-GB" sz="1800" dirty="0">
                    <a:latin typeface="Comic Sans MS" pitchFamily="66" charset="0"/>
                  </a:rPr>
                  <a:t>and 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1800" i="1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n-GB" sz="1800" i="1" smtClean="0">
                                    <a:latin typeface="Cambria Math"/>
                                  </a:rPr>
                                  <m:t>.1</m:t>
                                </m:r>
                              </m:e>
                            </m:d>
                          </m:e>
                          <m:sup>
                            <m:r>
                              <a:rPr lang="en-GB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sz="1800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GB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GB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1800" b="0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GB" sz="1800" i="1" smtClean="0">
                                    <a:latin typeface="Cambria Math"/>
                                  </a:rPr>
                                  <m:t>6.3</m:t>
                                </m:r>
                              </m:e>
                            </m:d>
                          </m:e>
                          <m:sup>
                            <m:r>
                              <a:rPr lang="en-GB" sz="18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GB" sz="1800" dirty="0">
                    <a:latin typeface="Comic Sans MS" pitchFamily="66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sz="1800" dirty="0"/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8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800" b="0" i="1" dirty="0" smtClean="0">
                            <a:latin typeface="Cambria Math"/>
                          </a:rPr>
                          <m:t>40</m:t>
                        </m:r>
                      </m:e>
                    </m:rad>
                  </m:oMath>
                </a14:m>
                <a:r>
                  <a:rPr lang="en-GB" sz="1800" dirty="0">
                    <a:latin typeface="Comic Sans MS" pitchFamily="66" charset="0"/>
                  </a:rPr>
                  <a:t> 		and 	   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800" b="0" i="1" smtClean="0">
                            <a:latin typeface="Cambria Math"/>
                          </a:rPr>
                          <m:t>44.1</m:t>
                        </m:r>
                      </m:e>
                    </m:rad>
                  </m:oMath>
                </a14:m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GB" sz="1800" dirty="0">
                    <a:latin typeface="Comic Sans MS" pitchFamily="66" charset="0"/>
                  </a:rPr>
                  <a:t>Area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18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800" b="0" i="1" dirty="0" smtClean="0">
                            <a:latin typeface="Cambria Math"/>
                          </a:rPr>
                          <m:t>40</m:t>
                        </m:r>
                      </m:e>
                    </m:rad>
                    <m:r>
                      <a:rPr lang="en-GB" sz="1800" i="1" dirty="0" smtClean="0">
                        <a:latin typeface="Cambria Math"/>
                        <a:ea typeface="Cambria Math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18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sz="1800" b="0" i="1" dirty="0" smtClean="0">
                            <a:latin typeface="Cambria Math"/>
                            <a:ea typeface="Cambria Math"/>
                          </a:rPr>
                          <m:t>44.1</m:t>
                        </m:r>
                      </m:e>
                    </m:rad>
                    <m:r>
                      <a:rPr lang="en-GB" sz="1800" b="0" i="1" dirty="0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18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sz="1800" b="0" i="1" dirty="0" smtClean="0">
                            <a:latin typeface="Cambria Math"/>
                            <a:ea typeface="Cambria Math"/>
                          </a:rPr>
                          <m:t>4</m:t>
                        </m:r>
                      </m:e>
                    </m:rad>
                    <m:r>
                      <a:rPr lang="en-GB" sz="1800" i="1" dirty="0" smtClean="0">
                        <a:latin typeface="Cambria Math"/>
                        <a:ea typeface="Cambria Math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1800" i="1" dirty="0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GB" sz="1800" b="0" i="1" dirty="0" smtClean="0">
                            <a:latin typeface="Cambria Math"/>
                            <a:ea typeface="Cambria Math"/>
                          </a:rPr>
                          <m:t>441</m:t>
                        </m:r>
                      </m:e>
                    </m:rad>
                    <m:r>
                      <a:rPr lang="en-GB" sz="1800" b="0" i="1" dirty="0" smtClean="0">
                        <a:latin typeface="Cambria Math"/>
                        <a:ea typeface="Cambria Math"/>
                      </a:rPr>
                      <m:t>=2×21=42</m:t>
                    </m:r>
                  </m:oMath>
                </a14:m>
                <a:r>
                  <a:rPr lang="en-GB" sz="1800" dirty="0">
                    <a:latin typeface="Comic Sans MS" pitchFamily="66" charset="0"/>
                  </a:rPr>
                  <a:t> square units.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1800" dirty="0"/>
              </a:p>
            </p:txBody>
          </p:sp>
        </mc:Choice>
        <mc:Fallback xmlns="">
          <p:sp>
            <p:nvSpPr>
              <p:cNvPr id="3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9" y="3411834"/>
                <a:ext cx="8645353" cy="2682596"/>
              </a:xfrm>
              <a:prstGeom prst="rect">
                <a:avLst/>
              </a:prstGeom>
              <a:blipFill rotWithShape="1">
                <a:blip r:embed="rId7"/>
                <a:stretch>
                  <a:fillRect l="-5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93491" y="2925845"/>
                <a:ext cx="14377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</m:t>
                      </m:r>
                      <m:r>
                        <a:rPr lang="en-GB" sz="2000" b="0" i="1" dirty="0" smtClean="0">
                          <a:latin typeface="Cambria Math"/>
                        </a:rPr>
                        <m:t>0.</m:t>
                      </m:r>
                      <m:r>
                        <a:rPr lang="en-GB" sz="2000" i="1" dirty="0" smtClean="0">
                          <a:latin typeface="Cambria Math"/>
                        </a:rPr>
                        <m:t>1,−4</m:t>
                      </m:r>
                      <m:r>
                        <a:rPr lang="en-GB" sz="2000" b="0" i="1" dirty="0" smtClean="0">
                          <a:latin typeface="Cambria Math"/>
                        </a:rPr>
                        <m:t>.3</m:t>
                      </m:r>
                      <m:r>
                        <a:rPr lang="en-GB" sz="20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491" y="2925845"/>
                <a:ext cx="1437701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682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  <p:bldP spid="33" grpId="0" build="p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820" y="459542"/>
            <a:ext cx="4991100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55855" y="2389415"/>
            <a:ext cx="11705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To scale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469176" y="220096"/>
            <a:ext cx="5502374" cy="48907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53916" y="2332247"/>
                <a:ext cx="73289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42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916" y="2332247"/>
                <a:ext cx="732893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50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29" y="740672"/>
                <a:ext cx="4871461" cy="58443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Find the coordinates of the centre of the rectangle.</a:t>
                </a:r>
              </a:p>
              <a:p>
                <a:pPr marL="0" indent="0"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The centre must lie at the midpoint of each diagonal.</a:t>
                </a:r>
              </a:p>
              <a:p>
                <a:pPr marL="0" indent="0"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The midpoint of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(</m:t>
                    </m:r>
                    <m:r>
                      <a:rPr lang="en-GB" sz="2000" b="0" i="1" dirty="0" smtClean="0">
                        <a:latin typeface="Cambria Math"/>
                      </a:rPr>
                      <m:t>−2</m:t>
                    </m:r>
                    <m:r>
                      <a:rPr lang="en-GB" sz="2000" i="1" dirty="0" smtClean="0">
                        <a:latin typeface="Cambria Math"/>
                      </a:rPr>
                      <m:t>,</m:t>
                    </m:r>
                    <m:r>
                      <a:rPr lang="en-GB" sz="2000" b="0" i="1" dirty="0" smtClean="0">
                        <a:latin typeface="Cambria Math"/>
                      </a:rPr>
                      <m:t>2</m:t>
                    </m:r>
                    <m:r>
                      <a:rPr lang="en-GB" sz="20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(</m:t>
                    </m:r>
                    <m:r>
                      <a:rPr lang="en-GB" sz="2000" b="0" i="1" dirty="0" smtClean="0">
                        <a:latin typeface="Cambria Math"/>
                      </a:rPr>
                      <m:t>6.1</m:t>
                    </m:r>
                    <m:r>
                      <a:rPr lang="en-GB" sz="2000" i="1" dirty="0">
                        <a:latin typeface="Cambria Math"/>
                      </a:rPr>
                      <m:t>,</m:t>
                    </m:r>
                    <m:r>
                      <a:rPr lang="en-GB" sz="2000" b="0" i="1" dirty="0" smtClean="0">
                        <a:latin typeface="Cambria Math"/>
                      </a:rPr>
                      <m:t>−</m:t>
                    </m:r>
                    <m:r>
                      <a:rPr lang="en-GB" sz="2000" i="1" dirty="0">
                        <a:latin typeface="Cambria Math"/>
                      </a:rPr>
                      <m:t>2</m:t>
                    </m:r>
                    <m:r>
                      <a:rPr lang="en-GB" sz="2000" b="0" i="1" dirty="0" smtClean="0">
                        <a:latin typeface="Cambria Math"/>
                      </a:rPr>
                      <m:t>.3</m:t>
                    </m:r>
                    <m:r>
                      <a:rPr lang="en-GB" sz="20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n-GB" sz="11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(−2)+(6.1)</m:t>
                            </m:r>
                          </m:num>
                          <m:den>
                            <m:r>
                              <a:rPr lang="en-GB" sz="20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2000" i="1" dirty="0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en-GB" sz="20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en-GB" sz="20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2000" b="0" i="1" dirty="0" smtClean="0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  <m:r>
                              <a:rPr lang="en-GB" sz="2000" b="0" i="1" dirty="0" smtClean="0">
                                <a:latin typeface="Cambria Math"/>
                              </a:rPr>
                              <m:t>+(−2.3)</m:t>
                            </m:r>
                          </m:num>
                          <m:den>
                            <m:r>
                              <a:rPr lang="en-GB" sz="2000" b="0" i="1" dirty="0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GB" sz="2000" b="0" i="1" dirty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dirty="0" smtClean="0">
                            <a:latin typeface="Cambria Math"/>
                          </a:rPr>
                          <m:t>2.05,−0.15</m:t>
                        </m:r>
                      </m:e>
                    </m:d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The midpoint of 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(</m:t>
                    </m:r>
                    <m:r>
                      <a:rPr lang="en-GB" sz="2000" b="0" i="1" dirty="0" smtClean="0">
                        <a:latin typeface="Cambria Math"/>
                      </a:rPr>
                      <m:t>0.1</m:t>
                    </m:r>
                    <m:r>
                      <a:rPr lang="en-GB" sz="2000" i="1" dirty="0">
                        <a:latin typeface="Cambria Math"/>
                      </a:rPr>
                      <m:t>,</m:t>
                    </m:r>
                    <m:r>
                      <a:rPr lang="en-GB" sz="2000" b="0" i="1" dirty="0" smtClean="0">
                        <a:latin typeface="Cambria Math"/>
                      </a:rPr>
                      <m:t>−4.3</m:t>
                    </m:r>
                    <m:r>
                      <a:rPr lang="en-GB" sz="20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(</m:t>
                    </m:r>
                    <m:r>
                      <a:rPr lang="en-GB" sz="2000" b="0" i="1" dirty="0" smtClean="0">
                        <a:latin typeface="Cambria Math"/>
                      </a:rPr>
                      <m:t>4</m:t>
                    </m:r>
                    <m:r>
                      <a:rPr lang="en-GB" sz="2000" i="1" dirty="0">
                        <a:latin typeface="Cambria Math"/>
                      </a:rPr>
                      <m:t>,</m:t>
                    </m:r>
                    <m:r>
                      <a:rPr lang="en-GB" sz="2000" b="0" i="1" dirty="0" smtClean="0">
                        <a:latin typeface="Cambria Math"/>
                      </a:rPr>
                      <m:t>4</m:t>
                    </m:r>
                    <m:r>
                      <a:rPr lang="en-GB" sz="20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en-GB" sz="2000" dirty="0">
                    <a:latin typeface="Comic Sans MS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n-GB" sz="11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20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(0.1)</m:t>
                            </m:r>
                            <m:r>
                              <a:rPr lang="en-GB" sz="2000" i="1" dirty="0">
                                <a:latin typeface="Cambria Math"/>
                              </a:rPr>
                              <m:t>+</m:t>
                            </m:r>
                            <m:r>
                              <a:rPr lang="en-GB" sz="2000" b="0" i="1" dirty="0" smtClean="0">
                                <a:latin typeface="Cambria Math"/>
                              </a:rPr>
                              <m:t>(4)</m:t>
                            </m:r>
                          </m:num>
                          <m:den>
                            <m:r>
                              <a:rPr lang="en-GB" sz="20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2000" i="1" dirty="0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en-GB" sz="2000" i="1" dirty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000" b="0" i="1" dirty="0" smtClean="0">
                                <a:latin typeface="Cambria Math"/>
                              </a:rPr>
                              <m:t>(−4.3)+(4)</m:t>
                            </m:r>
                          </m:num>
                          <m:den>
                            <m:r>
                              <a:rPr lang="en-GB" sz="2000" i="1" dirty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GB" sz="20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 dirty="0">
                            <a:latin typeface="Cambria Math"/>
                          </a:rPr>
                          <m:t>2.05,−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0.</m:t>
                        </m:r>
                        <m:r>
                          <a:rPr lang="en-GB" sz="2000" i="1" dirty="0">
                            <a:latin typeface="Cambria Math"/>
                          </a:rPr>
                          <m:t>15</m:t>
                        </m:r>
                      </m:e>
                    </m:d>
                  </m:oMath>
                </a14:m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2000" dirty="0">
                    <a:latin typeface="Comic Sans MS" pitchFamily="66" charset="0"/>
                  </a:rPr>
                  <a:t>Can you prove the formula just used?</a:t>
                </a:r>
              </a:p>
            </p:txBody>
          </p:sp>
        </mc:Choice>
        <mc:Fallback xmlns="">
          <p:sp>
            <p:nvSpPr>
              <p:cNvPr id="3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29" y="740672"/>
                <a:ext cx="4871461" cy="5844368"/>
              </a:xfrm>
              <a:blipFill rotWithShape="1">
                <a:blip r:embed="rId2"/>
                <a:stretch>
                  <a:fillRect l="-1252" t="-522" r="-250" b="-1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077020" y="2161307"/>
                  <a:ext cx="100380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(−2,2)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7020" y="2161307"/>
                  <a:ext cx="1003801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92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7263750" y="1970054"/>
                  <a:ext cx="143770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6.1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,−2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.3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3750" y="1970054"/>
                  <a:ext cx="1437701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988224" y="1018436"/>
                  <a:ext cx="81144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(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,</m:t>
                        </m:r>
                        <m:r>
                          <a:rPr lang="en-GB" sz="2000" b="0" i="1" dirty="0" smtClean="0">
                            <a:latin typeface="Cambria Math"/>
                          </a:rPr>
                          <m:t>4</m:t>
                        </m:r>
                        <m:r>
                          <a:rPr lang="en-GB" sz="2000" i="1" dirty="0" smtClean="0"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8224" y="1018436"/>
                  <a:ext cx="811440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93491" y="2925845"/>
                <a:ext cx="14377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</m:t>
                      </m:r>
                      <m:r>
                        <a:rPr lang="en-GB" sz="2000" b="0" i="1" dirty="0" smtClean="0">
                          <a:latin typeface="Cambria Math"/>
                        </a:rPr>
                        <m:t>0.</m:t>
                      </m:r>
                      <m:r>
                        <a:rPr lang="en-GB" sz="2000" i="1" dirty="0" smtClean="0">
                          <a:latin typeface="Cambria Math"/>
                        </a:rPr>
                        <m:t>1,−4</m:t>
                      </m:r>
                      <m:r>
                        <a:rPr lang="en-GB" sz="2000" b="0" i="1" dirty="0" smtClean="0">
                          <a:latin typeface="Cambria Math"/>
                        </a:rPr>
                        <m:t>.3</m:t>
                      </m:r>
                      <m:r>
                        <a:rPr lang="en-GB" sz="20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491" y="2925845"/>
                <a:ext cx="1437701" cy="400110"/>
              </a:xfrm>
              <a:prstGeom prst="rect">
                <a:avLst/>
              </a:prstGeom>
              <a:blipFill rotWithShape="1">
                <a:blip r:embed="rId8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117920" y="4490949"/>
            <a:ext cx="39248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You could even work out the equations of the diagonals and find their intersection.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37193" y="1573005"/>
            <a:ext cx="419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0288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405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09" y="1088645"/>
            <a:ext cx="8506691" cy="2915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answer is 42 for all.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four lines are identical to all so all coordinates lie on these lines.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758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4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(4,−3)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633856" y="1896430"/>
              <a:ext cx="1266244" cy="760342"/>
              <a:chOff x="4696852" y="2286000"/>
              <a:chExt cx="1266244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96852" y="2646232"/>
                    <a:ext cx="12662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(8,−8)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66244" cy="40011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(7,5)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232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633856" y="1896430"/>
              <a:ext cx="1266244" cy="760342"/>
              <a:chOff x="4696852" y="2286000"/>
              <a:chExt cx="1266244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96852" y="2646232"/>
                    <a:ext cx="12662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(7,−5)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66244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(4,4)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602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480469" cy="760342"/>
              <a:chOff x="4696852" y="2046712"/>
              <a:chExt cx="1480469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(−2,−5)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633856" y="1896430"/>
              <a:ext cx="1173783" cy="760342"/>
              <a:chOff x="4696852" y="2286000"/>
              <a:chExt cx="1173783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96852" y="2646232"/>
                    <a:ext cx="11737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(2,10)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73783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(1,3)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547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37079C-1742-4008-9621-1F72264E2D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6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500340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8" name="Group 27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629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22883" cy="3577676"/>
            <a:chOff x="4973652" y="404664"/>
            <a:chExt cx="412288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430776" cy="760342"/>
              <a:chOff x="4696852" y="2046712"/>
              <a:chExt cx="1430776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430776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(10,−1)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430776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44956" y="1896430"/>
              <a:ext cx="1551579" cy="760342"/>
              <a:chOff x="460795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0795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0795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(13,7)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6452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480469" cy="760342"/>
              <a:chOff x="4696852" y="2046712"/>
              <a:chExt cx="1480469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(−8,−7)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(11,−17)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014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195648" cy="760342"/>
              <a:chOff x="4696852" y="2046712"/>
              <a:chExt cx="1195648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(13,0)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031115" cy="760342"/>
              <a:chOff x="4627002" y="2286000"/>
              <a:chExt cx="1031115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03111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(5,1)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031115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(16,8)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288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195648" cy="760342"/>
              <a:chOff x="4696852" y="2046712"/>
              <a:chExt cx="1195648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(16,1)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(12,−20)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(7,5)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1847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(7,−2)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266244" cy="760342"/>
              <a:chOff x="4627002" y="2286000"/>
              <a:chExt cx="1266244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266244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(8,−8)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266244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(19,9)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06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480470" cy="760342"/>
              <a:chOff x="4696852" y="2046712"/>
              <a:chExt cx="148047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48047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(−8,−7)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480470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031115" cy="760342"/>
              <a:chOff x="4627002" y="2286000"/>
              <a:chExt cx="1031115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031115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(3,7)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031115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(1,3)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111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765803" cy="760342"/>
              <a:chOff x="4696852" y="2046712"/>
              <a:chExt cx="1765803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76580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(−17,−10)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765803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173783" cy="760342"/>
              <a:chOff x="4627002" y="2286000"/>
              <a:chExt cx="1173783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(2,10)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(13,7)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757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480469" cy="760342"/>
              <a:chOff x="4696852" y="2046712"/>
              <a:chExt cx="1480469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(−5,−6)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480469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408912" cy="760342"/>
              <a:chOff x="4627002" y="2286000"/>
              <a:chExt cx="1408912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40891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(9,−11)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408912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205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623137" cy="760342"/>
              <a:chOff x="4696852" y="2046712"/>
              <a:chExt cx="1623137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62313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(−14,−9)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623137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(10,−14)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(16,8)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043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623137" cy="760342"/>
              <a:chOff x="4696852" y="2046712"/>
              <a:chExt cx="1623137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62313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(−11,−8)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623137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173783" cy="760342"/>
              <a:chOff x="4627002" y="2286000"/>
              <a:chExt cx="1173783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(0,16)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235082" cy="760342"/>
              <a:chOff x="4696852" y="2286000"/>
              <a:chExt cx="1235082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23508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(−5,1)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35082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659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6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9951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39" name="Group 38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950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9" grpId="0"/>
      <p:bldP spid="30" grpId="0"/>
      <p:bldP spid="31" grpId="0"/>
      <p:bldP spid="3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025069" cy="3577676"/>
            <a:chOff x="4973652" y="404664"/>
            <a:chExt cx="4025069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195648" cy="760342"/>
              <a:chOff x="4696852" y="2046712"/>
              <a:chExt cx="1195648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(13,0)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195648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173783" cy="760342"/>
              <a:chOff x="4627002" y="2286000"/>
              <a:chExt cx="1173783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(1,13)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173783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235082" cy="760342"/>
              <a:chOff x="4696852" y="2286000"/>
              <a:chExt cx="1235082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23508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(−8,0)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35082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271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(7,−2)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(12,−20)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042721" cy="760342"/>
              <a:chOff x="4696852" y="2286000"/>
              <a:chExt cx="1042721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(7,5)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042721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9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You are given the coordinates of four points.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Please follow the following instructions: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 marL="457200" indent="-4572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GB" dirty="0">
                    <a:latin typeface="Comic Sans MS" panose="030F0702030302020204" pitchFamily="66" charset="0"/>
                  </a:rPr>
                  <a:t>Find the equation of the line through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is perpendicular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 label 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The four lines intersect to form a rectangle.  What is its area?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0" y="2718439"/>
                <a:ext cx="9047017" cy="3831818"/>
              </a:xfrm>
              <a:prstGeom prst="rect">
                <a:avLst/>
              </a:prstGeom>
              <a:blipFill rotWithShape="1">
                <a:blip r:embed="rId2"/>
                <a:stretch>
                  <a:fillRect l="-741" t="-636" b="-4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195647" cy="760342"/>
              <a:chOff x="4696852" y="2046712"/>
              <a:chExt cx="1195647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195647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(19,2)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195647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(19,9)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8045040" y="6383097"/>
            <a:ext cx="98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GB" sz="2000" b="1" dirty="0">
                <a:latin typeface="Bradley Hand ITC" panose="03070402050302030203" pitchFamily="66" charset="0"/>
              </a:rPr>
              <a:t>SIC_52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988000" y="290449"/>
            <a:ext cx="3318537" cy="1898809"/>
            <a:chOff x="988000" y="290449"/>
            <a:chExt cx="3318537" cy="1898809"/>
          </a:xfrm>
        </p:grpSpPr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 rot="19925986">
              <a:off x="1395615" y="290449"/>
              <a:ext cx="2481168" cy="1898809"/>
              <a:chOff x="1522860" y="1548207"/>
              <a:chExt cx="1378424" cy="1054894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522860" y="1860987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965278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2445230" y="1548207"/>
                <a:ext cx="0" cy="105489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522860" y="2327291"/>
                <a:ext cx="1378424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988000" y="909118"/>
              <a:ext cx="33185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b="1" dirty="0">
                  <a:ln w="18000">
                    <a:solidFill>
                      <a:schemeClr val="bg1"/>
                    </a:solidFill>
                    <a:prstDash val="solid"/>
                    <a:miter lim="800000"/>
                  </a:ln>
                  <a:solidFill>
                    <a:schemeClr val="tx2"/>
                  </a:solidFill>
                  <a:latin typeface="Comic Sans MS" panose="030F0702030302020204" pitchFamily="66" charset="0"/>
                </a:rPr>
                <a:t>Criss-crossing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685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9951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07821" y="904111"/>
                <a:ext cx="4700610" cy="36513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Gradient,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6−2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GB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dirty="0" smtClean="0">
                                <a:latin typeface="Cambria Math"/>
                              </a:rPr>
                              <m:t>10−−2</m:t>
                            </m:r>
                          </m:e>
                        </m:d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12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Substituting coordinates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</a:p>
              <a:p>
                <a:r>
                  <a:rPr lang="en-GB" b="0" dirty="0"/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=8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1" y="904111"/>
                <a:ext cx="4700610" cy="3651321"/>
              </a:xfrm>
              <a:prstGeom prst="rect">
                <a:avLst/>
              </a:prstGeom>
              <a:blipFill rotWithShape="1">
                <a:blip r:embed="rId18"/>
                <a:stretch>
                  <a:fillRect l="-1038" t="-668" b="-3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70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9951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07821" y="904111"/>
                <a:ext cx="4834196" cy="43628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Gradient,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 dirty="0" smtClean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i="1" dirty="0" smtClean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−1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   (perpendicular)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i="1" dirty="0">
                        <a:latin typeface="Cambria Math"/>
                        <a:ea typeface="Cambria Math"/>
                      </a:rPr>
                      <m:t>×</m:t>
                    </m:r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i="1" dirty="0">
                        <a:latin typeface="Cambria Math"/>
                      </a:rPr>
                      <m:t>=−1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i="1" dirty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GB" i="1" dirty="0">
                        <a:latin typeface="Cambria Math"/>
                      </a:rPr>
                      <m:t>=−</m:t>
                    </m:r>
                    <m:r>
                      <a:rPr lang="en-GB" b="0" i="1" dirty="0" smtClean="0">
                        <a:latin typeface="Cambria Math"/>
                      </a:rPr>
                      <m:t>3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Substituting coordinates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−26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−3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14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16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−3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16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</a:p>
              <a:p>
                <a:r>
                  <a:rPr lang="en-GB" b="0" dirty="0"/>
                  <a:t> 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=16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1" y="904111"/>
                <a:ext cx="4834196" cy="4362861"/>
              </a:xfrm>
              <a:prstGeom prst="rect">
                <a:avLst/>
              </a:prstGeom>
              <a:blipFill rotWithShape="1">
                <a:blip r:embed="rId18"/>
                <a:stretch>
                  <a:fillRect l="-1009" t="-5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84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9951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07821" y="904111"/>
                <a:ext cx="4937564" cy="44561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Gradient,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      (parallel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GB" i="1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	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Substituting coordinates of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−4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</a:p>
              <a:p>
                <a:r>
                  <a:rPr lang="en-GB" b="0" dirty="0"/>
                  <a:t>	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−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+3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=−13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1" y="904111"/>
                <a:ext cx="4937564" cy="4456156"/>
              </a:xfrm>
              <a:prstGeom prst="rect">
                <a:avLst/>
              </a:prstGeom>
              <a:blipFill rotWithShape="1">
                <a:blip r:embed="rId18"/>
                <a:stretch>
                  <a:fillRect l="-988" t="-5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495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5042017" y="233744"/>
            <a:ext cx="4141933" cy="3577676"/>
            <a:chOff x="4973652" y="404664"/>
            <a:chExt cx="4141933" cy="3577676"/>
          </a:xfrm>
        </p:grpSpPr>
        <p:grpSp>
          <p:nvGrpSpPr>
            <p:cNvPr id="7" name="Group 6"/>
            <p:cNvGrpSpPr/>
            <p:nvPr/>
          </p:nvGrpSpPr>
          <p:grpSpPr>
            <a:xfrm>
              <a:off x="5077020" y="1801075"/>
              <a:ext cx="1224310" cy="760342"/>
              <a:chOff x="4696852" y="2286000"/>
              <a:chExt cx="1224310" cy="760342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𝐴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(−2,2)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224310" cy="400110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Group 7"/>
            <p:cNvGrpSpPr/>
            <p:nvPr/>
          </p:nvGrpSpPr>
          <p:grpSpPr>
            <a:xfrm>
              <a:off x="6173494" y="2502245"/>
              <a:ext cx="1288110" cy="760342"/>
              <a:chOff x="4696852" y="2046712"/>
              <a:chExt cx="1288110" cy="76034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987636" y="2046712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𝐷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(1,−4)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406944"/>
                    <a:ext cx="1288110" cy="400110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" name="Group 10"/>
            <p:cNvGrpSpPr/>
            <p:nvPr/>
          </p:nvGrpSpPr>
          <p:grpSpPr>
            <a:xfrm>
              <a:off x="7564006" y="1896430"/>
              <a:ext cx="1551579" cy="760342"/>
              <a:chOff x="4627002" y="2286000"/>
              <a:chExt cx="1551579" cy="760342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987636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𝐶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(14,−26)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27002" y="2646232"/>
                    <a:ext cx="1551579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Group 13"/>
            <p:cNvGrpSpPr/>
            <p:nvPr/>
          </p:nvGrpSpPr>
          <p:grpSpPr>
            <a:xfrm>
              <a:off x="7343072" y="412540"/>
              <a:ext cx="1185388" cy="760342"/>
              <a:chOff x="4696852" y="2286000"/>
              <a:chExt cx="1185388" cy="76034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999512" y="2286000"/>
                <a:ext cx="365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x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000" i="1" dirty="0" smtClean="0">
                              <a:latin typeface="Cambria Math"/>
                            </a:rPr>
                            <m:t>𝐵</m:t>
                          </m:r>
                          <m:r>
                            <a:rPr lang="en-GB" sz="2000" i="1" dirty="0" smtClean="0">
                              <a:latin typeface="Cambria Math"/>
                            </a:rPr>
                            <m:t> (10,6)</m:t>
                          </m:r>
                        </m:oMath>
                      </m:oMathPara>
                    </a14:m>
                    <a:endParaRPr lang="en-GB" sz="2000" dirty="0">
                      <a:latin typeface="Comic Sans MS" panose="030F0702030302020204" pitchFamily="66" charset="0"/>
                    </a:endParaRPr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6852" y="2646232"/>
                    <a:ext cx="1185388" cy="400110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1692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8" name="Rectangle 17"/>
            <p:cNvSpPr/>
            <p:nvPr/>
          </p:nvSpPr>
          <p:spPr>
            <a:xfrm>
              <a:off x="7359920" y="3548131"/>
              <a:ext cx="143849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>
                  <a:latin typeface="Comic Sans MS" panose="030F0702030302020204" pitchFamily="66" charset="0"/>
                </a:rPr>
                <a:t>(not to scale)</a:t>
              </a:r>
              <a:endParaRPr lang="en-GB" sz="1200" dirty="0">
                <a:latin typeface="Comic Sans MS" panose="030F0702030302020204" pitchFamily="66" charset="0"/>
              </a:endParaRPr>
            </a:p>
          </p:txBody>
        </p:sp>
        <p:sp>
          <p:nvSpPr>
            <p:cNvPr id="2" name="Rounded Rectangle 1"/>
            <p:cNvSpPr/>
            <p:nvPr/>
          </p:nvSpPr>
          <p:spPr>
            <a:xfrm>
              <a:off x="4973652" y="404664"/>
              <a:ext cx="4025069" cy="357767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207821" y="904111"/>
                <a:ext cx="4937564" cy="397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: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Gradient,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	      (parallel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)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 dirty="0">
                            <a:latin typeface="Cambria Math"/>
                          </a:rPr>
                          <m:t>𝑚</m:t>
                        </m:r>
                      </m:e>
                      <m:sub>
                        <m:r>
                          <a:rPr lang="en-GB" b="0" i="1" dirty="0" smtClean="0">
                            <a:latin typeface="Cambria Math"/>
                          </a:rPr>
                          <m:t>4</m:t>
                        </m:r>
                      </m:sub>
                    </m:sSub>
                    <m:r>
                      <a:rPr lang="en-GB" i="1" dirty="0">
                        <a:latin typeface="Cambria Math"/>
                      </a:rPr>
                      <m:t>=</m:t>
                    </m:r>
                    <m:r>
                      <a:rPr lang="en-GB" b="0" i="1" dirty="0" smtClean="0">
                        <a:latin typeface="Cambria Math"/>
                      </a:rPr>
                      <m:t>−3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/>
                  <a:t>		</a:t>
                </a:r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Substituting coordinates of </a:t>
                </a:r>
                <a14:m>
                  <m:oMath xmlns:m="http://schemas.openxmlformats.org/officeDocument/2006/math">
                    <m:r>
                      <a:rPr lang="en-GB" b="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,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−3</m:t>
                    </m:r>
                    <m:d>
                      <m:d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−2</m:t>
                        </m:r>
                      </m:e>
                    </m:d>
                    <m:r>
                      <a:rPr lang="en-GB" i="1">
                        <a:latin typeface="Cambria Math"/>
                      </a:rPr>
                      <m:t>+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−4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i="1">
                        <a:latin typeface="Cambria Math"/>
                      </a:rPr>
                      <m:t>𝑐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i="1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−3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−4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Or</a:t>
                </a:r>
              </a:p>
              <a:p>
                <a:r>
                  <a:rPr lang="en-GB" b="0" dirty="0"/>
                  <a:t>		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3</m:t>
                    </m:r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=−4</m:t>
                    </m:r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21" y="904111"/>
                <a:ext cx="4937564" cy="3970318"/>
              </a:xfrm>
              <a:prstGeom prst="rect">
                <a:avLst/>
              </a:prstGeom>
              <a:blipFill rotWithShape="1">
                <a:blip r:embed="rId18"/>
                <a:stretch>
                  <a:fillRect l="-988" t="-6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292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29" y="1013632"/>
                <a:ext cx="8908571" cy="499138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Summarising: </a:t>
                </a:r>
              </a:p>
              <a:p>
                <a:pPr marL="0" indent="0"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800" dirty="0"/>
                  <a:t>:	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−</m:t>
                    </m:r>
                    <m:r>
                      <a:rPr lang="en-GB" sz="1800" i="1" dirty="0" smtClean="0">
                        <a:latin typeface="Cambria Math"/>
                      </a:rPr>
                      <m:t>𝑥</m:t>
                    </m:r>
                    <m:r>
                      <a:rPr lang="en-GB" sz="1800" i="1" dirty="0" smtClean="0">
                        <a:latin typeface="Cambria Math"/>
                      </a:rPr>
                      <m:t>+3</m:t>
                    </m:r>
                    <m:r>
                      <a:rPr lang="en-GB" sz="1800" i="1" dirty="0" smtClean="0">
                        <a:latin typeface="Cambria Math"/>
                      </a:rPr>
                      <m:t>𝑦</m:t>
                    </m:r>
                    <m:r>
                      <a:rPr lang="en-GB" sz="1800" i="1" dirty="0" smtClean="0">
                        <a:latin typeface="Cambria Math"/>
                      </a:rPr>
                      <m:t>=8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/>
                  <a:t>:	  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3</m:t>
                    </m:r>
                    <m:r>
                      <a:rPr lang="en-GB" sz="1800" i="1" dirty="0">
                        <a:latin typeface="Cambria Math"/>
                      </a:rPr>
                      <m:t>𝑥</m:t>
                    </m:r>
                    <m:r>
                      <a:rPr lang="en-GB" sz="1800" i="1" dirty="0">
                        <a:latin typeface="Cambria Math"/>
                      </a:rPr>
                      <m:t>+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=16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GB" sz="1800" dirty="0"/>
                  <a:t>:	</a:t>
                </a:r>
                <a14:m>
                  <m:oMath xmlns:m="http://schemas.openxmlformats.org/officeDocument/2006/math">
                    <m:r>
                      <a:rPr lang="en-GB" sz="1800" i="1" dirty="0">
                        <a:latin typeface="Cambria Math"/>
                      </a:rPr>
                      <m:t>−</m:t>
                    </m:r>
                    <m:r>
                      <a:rPr lang="en-GB" sz="1800" i="1" dirty="0">
                        <a:latin typeface="Cambria Math"/>
                      </a:rPr>
                      <m:t>𝑥</m:t>
                    </m:r>
                    <m:r>
                      <a:rPr lang="en-GB" sz="1800" i="1" dirty="0">
                        <a:latin typeface="Cambria Math"/>
                      </a:rPr>
                      <m:t>+3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=−13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GB" sz="1800" dirty="0"/>
                  <a:t>:	  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3</m:t>
                    </m:r>
                    <m:r>
                      <a:rPr lang="en-GB" sz="1800" i="1" dirty="0">
                        <a:latin typeface="Cambria Math"/>
                      </a:rPr>
                      <m:t>𝑥</m:t>
                    </m:r>
                    <m:r>
                      <a:rPr lang="en-GB" sz="1800" i="1" dirty="0">
                        <a:latin typeface="Cambria Math"/>
                      </a:rPr>
                      <m:t>+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=−4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:endParaRPr lang="en-GB" sz="1800" dirty="0"/>
              </a:p>
              <a:p>
                <a:pPr marL="0" indent="0">
                  <a:buNone/>
                </a:pPr>
                <a:endParaRPr lang="en-GB" sz="1800" dirty="0"/>
              </a:p>
              <a:p>
                <a:pPr marL="0" indent="0">
                  <a:buNone/>
                </a:pPr>
                <a:endParaRPr lang="en-GB" sz="1800" dirty="0"/>
              </a:p>
              <a:p>
                <a:pPr marL="0" indent="0">
                  <a:buNone/>
                </a:pPr>
                <a:r>
                  <a:rPr lang="en-GB" sz="1800" dirty="0">
                    <a:latin typeface="Comic Sans MS" panose="030F0702030302020204" pitchFamily="66" charset="0"/>
                  </a:rPr>
                  <a:t>A suggested strategy for obtaining the area:</a:t>
                </a:r>
              </a:p>
              <a:p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285750" indent="-285750"/>
                <a:r>
                  <a:rPr lang="en-GB" sz="1800" dirty="0">
                    <a:latin typeface="Comic Sans MS" panose="030F0702030302020204" pitchFamily="66" charset="0"/>
                  </a:rPr>
                  <a:t>Find the remaining coordinates of the rectangle. </a:t>
                </a:r>
              </a:p>
              <a:p>
                <a:pPr marL="285750" indent="-285750"/>
                <a:r>
                  <a:rPr lang="en-GB" sz="1800" dirty="0">
                    <a:latin typeface="Comic Sans MS" panose="030F0702030302020204" pitchFamily="66" charset="0"/>
                  </a:rPr>
                  <a:t>Determine lengths of the sides.</a:t>
                </a:r>
              </a:p>
              <a:p>
                <a:pPr marL="285750" indent="-285750"/>
                <a:r>
                  <a:rPr lang="en-GB" sz="1800" dirty="0">
                    <a:latin typeface="Comic Sans MS" panose="030F0702030302020204" pitchFamily="66" charset="0"/>
                  </a:rPr>
                  <a:t>Calculate the area.</a:t>
                </a:r>
              </a:p>
              <a:p>
                <a:pPr marL="0" indent="0">
                  <a:buNone/>
                </a:pPr>
                <a:endParaRPr lang="en-GB" sz="1800" dirty="0"/>
              </a:p>
            </p:txBody>
          </p:sp>
        </mc:Choice>
        <mc:Fallback xmlns="">
          <p:sp>
            <p:nvSpPr>
              <p:cNvPr id="3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29" y="1013632"/>
                <a:ext cx="8908571" cy="4991383"/>
              </a:xfrm>
              <a:blipFill rotWithShape="1">
                <a:blip r:embed="rId2"/>
                <a:stretch>
                  <a:fillRect l="-547" t="-4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5042017" y="233744"/>
            <a:ext cx="4025069" cy="3577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877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/>
        </p:nvSpPr>
        <p:spPr>
          <a:xfrm>
            <a:off x="5626100" y="787400"/>
            <a:ext cx="2419350" cy="2101850"/>
          </a:xfrm>
          <a:custGeom>
            <a:avLst/>
            <a:gdLst>
              <a:gd name="connsiteX0" fmla="*/ 0 w 2419350"/>
              <a:gd name="connsiteY0" fmla="*/ 1098550 h 2101850"/>
              <a:gd name="connsiteX1" fmla="*/ 1816100 w 2419350"/>
              <a:gd name="connsiteY1" fmla="*/ 0 h 2101850"/>
              <a:gd name="connsiteX2" fmla="*/ 2419350 w 2419350"/>
              <a:gd name="connsiteY2" fmla="*/ 984250 h 2101850"/>
              <a:gd name="connsiteX3" fmla="*/ 603250 w 2419350"/>
              <a:gd name="connsiteY3" fmla="*/ 2101850 h 2101850"/>
              <a:gd name="connsiteX4" fmla="*/ 0 w 2419350"/>
              <a:gd name="connsiteY4" fmla="*/ 1098550 h 210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9350" h="2101850">
                <a:moveTo>
                  <a:pt x="0" y="1098550"/>
                </a:moveTo>
                <a:lnTo>
                  <a:pt x="1816100" y="0"/>
                </a:lnTo>
                <a:lnTo>
                  <a:pt x="2419350" y="984250"/>
                </a:lnTo>
                <a:lnTo>
                  <a:pt x="603250" y="2101850"/>
                </a:lnTo>
                <a:lnTo>
                  <a:pt x="0" y="1098550"/>
                </a:lnTo>
                <a:close/>
              </a:path>
            </a:pathLst>
          </a:cu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370144" y="148494"/>
            <a:ext cx="2209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Criss-crossing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042017" y="241620"/>
            <a:ext cx="3271942" cy="200537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 noChangeAspect="1"/>
          </p:cNvCxnSpPr>
          <p:nvPr/>
        </p:nvCxnSpPr>
        <p:spPr>
          <a:xfrm rot="5400000" flipV="1">
            <a:off x="6487108" y="836508"/>
            <a:ext cx="3173785" cy="1945217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 noChangeAspect="1"/>
          </p:cNvCxnSpPr>
          <p:nvPr/>
        </p:nvCxnSpPr>
        <p:spPr>
          <a:xfrm flipV="1">
            <a:off x="5151681" y="1128973"/>
            <a:ext cx="3926330" cy="240645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cxnSpLocks noChangeAspect="1"/>
          </p:cNvCxnSpPr>
          <p:nvPr/>
        </p:nvCxnSpPr>
        <p:spPr>
          <a:xfrm rot="5400000" flipV="1">
            <a:off x="4485720" y="1497690"/>
            <a:ext cx="2858970" cy="1752266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267" y="998035"/>
                <a:ext cx="463012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9646" y="2792990"/>
                <a:ext cx="468333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2195" y="2200165"/>
                <a:ext cx="468333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032" y="3396009"/>
                <a:ext cx="46833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5042017" y="233744"/>
            <a:ext cx="4025069" cy="3577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9029" y="1013632"/>
                <a:ext cx="8908571" cy="494060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Intersection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>
                    <a:latin typeface="Comic Sans MS" pitchFamily="66" charset="0"/>
                  </a:rPr>
                  <a:t>: </a:t>
                </a:r>
              </a:p>
              <a:p>
                <a:pPr marL="0" indent="0">
                  <a:buNone/>
                </a:pPr>
                <a:endParaRPr lang="en-GB" sz="1800" dirty="0">
                  <a:latin typeface="Comic Sans MS" pitchFamily="66" charset="0"/>
                </a:endParaRPr>
              </a:p>
              <a:p>
                <a:pPr marL="0" indent="0">
                  <a:buNone/>
                </a:pPr>
                <a:r>
                  <a:rPr lang="en-GB" sz="1800" dirty="0">
                    <a:latin typeface="Comic Sans MS" pitchFamily="66" charset="0"/>
                  </a:rPr>
                  <a:t>Solve the simultaneous equations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800" dirty="0"/>
                  <a:t>:	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−</m:t>
                    </m:r>
                    <m:r>
                      <a:rPr lang="en-GB" sz="1800" i="1" dirty="0" smtClean="0">
                        <a:latin typeface="Cambria Math"/>
                      </a:rPr>
                      <m:t>𝑥</m:t>
                    </m:r>
                    <m:r>
                      <a:rPr lang="en-GB" sz="1800" i="1" dirty="0" smtClean="0">
                        <a:latin typeface="Cambria Math"/>
                      </a:rPr>
                      <m:t>+3</m:t>
                    </m:r>
                    <m:r>
                      <a:rPr lang="en-GB" sz="1800" i="1" dirty="0" smtClean="0">
                        <a:latin typeface="Cambria Math"/>
                      </a:rPr>
                      <m:t>𝑦</m:t>
                    </m:r>
                    <m:r>
                      <a:rPr lang="en-GB" sz="1800" i="1" dirty="0" smtClean="0">
                        <a:latin typeface="Cambria Math"/>
                      </a:rPr>
                      <m:t>=8</m:t>
                    </m:r>
                  </m:oMath>
                </a14:m>
                <a:r>
                  <a:rPr lang="en-GB" sz="1800" dirty="0"/>
                  <a:t>		</a:t>
                </a:r>
                <a:r>
                  <a:rPr lang="en-GB" sz="1600" dirty="0"/>
                  <a:t>(1)</a:t>
                </a:r>
                <a:endParaRPr lang="en-GB" sz="18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/>
                  <a:t>:	  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3</m:t>
                    </m:r>
                    <m:r>
                      <a:rPr lang="en-GB" sz="1800" i="1" dirty="0">
                        <a:latin typeface="Cambria Math"/>
                      </a:rPr>
                      <m:t>𝑥</m:t>
                    </m:r>
                    <m:r>
                      <a:rPr lang="en-GB" sz="1800" i="1" dirty="0">
                        <a:latin typeface="Cambria Math"/>
                      </a:rPr>
                      <m:t>+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=16</m:t>
                    </m:r>
                  </m:oMath>
                </a14:m>
                <a:r>
                  <a:rPr lang="en-GB" sz="1800" dirty="0"/>
                  <a:t>		</a:t>
                </a:r>
                <a:r>
                  <a:rPr lang="en-GB" sz="1600" dirty="0"/>
                  <a:t>(2)</a:t>
                </a:r>
                <a:endParaRPr lang="en-GB" sz="1800" dirty="0"/>
              </a:p>
              <a:p>
                <a:pPr marL="0" indent="0">
                  <a:buNone/>
                </a:pPr>
                <a:r>
                  <a:rPr lang="en-GB" sz="1800" dirty="0"/>
                  <a:t>	        </a:t>
                </a:r>
                <a14:m>
                  <m:oMath xmlns:m="http://schemas.openxmlformats.org/officeDocument/2006/math">
                    <m:r>
                      <a:rPr lang="en-GB" sz="1800" b="0" i="0" dirty="0" smtClean="0">
                        <a:latin typeface="Cambria Math"/>
                      </a:rPr>
                      <m:t>10</m:t>
                    </m:r>
                    <m:r>
                      <a:rPr lang="en-GB" sz="1800" i="1" dirty="0">
                        <a:latin typeface="Cambria Math"/>
                      </a:rPr>
                      <m:t>𝑦</m:t>
                    </m:r>
                    <m:r>
                      <a:rPr lang="en-GB" sz="1800" i="1" dirty="0">
                        <a:latin typeface="Cambria Math"/>
                      </a:rPr>
                      <m:t>=40</m:t>
                    </m:r>
                  </m:oMath>
                </a14:m>
                <a:r>
                  <a:rPr lang="en-GB" sz="1800" dirty="0"/>
                  <a:t>		</a:t>
                </a:r>
                <a:r>
                  <a:rPr lang="en-GB" sz="1600" dirty="0"/>
                  <a:t>3(1)+(2)</a:t>
                </a:r>
                <a:endParaRPr lang="en-GB" sz="1800" dirty="0"/>
              </a:p>
              <a:p>
                <a:pPr marL="0" indent="0">
                  <a:buNone/>
                </a:pPr>
                <a:r>
                  <a:rPr lang="en-GB" sz="1800" dirty="0"/>
                  <a:t>	           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𝑦</m:t>
                    </m:r>
                    <m:r>
                      <a:rPr lang="en-GB" sz="1800" b="0" i="1" smtClean="0">
                        <a:latin typeface="Cambria Math"/>
                      </a:rPr>
                      <m:t>=4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:r>
                  <a:rPr lang="en-GB" sz="1800" dirty="0"/>
                  <a:t>	            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latin typeface="Cambria Math"/>
                      </a:rPr>
                      <m:t>𝑥</m:t>
                    </m:r>
                    <m:r>
                      <a:rPr lang="en-GB" sz="1800" i="1">
                        <a:latin typeface="Cambria Math"/>
                      </a:rPr>
                      <m:t>=4</m:t>
                    </m:r>
                  </m:oMath>
                </a14:m>
                <a:endParaRPr lang="en-GB" sz="1800" dirty="0"/>
              </a:p>
              <a:p>
                <a:pPr marL="0" indent="0">
                  <a:buNone/>
                </a:pPr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800" dirty="0"/>
                  <a:t>  </a:t>
                </a:r>
                <a:r>
                  <a:rPr lang="en-GB" sz="1800" dirty="0">
                    <a:latin typeface="Comic Sans MS" pitchFamily="66" charset="0"/>
                  </a:rPr>
                  <a:t>and</a:t>
                </a:r>
                <a14:m>
                  <m:oMath xmlns:m="http://schemas.openxmlformats.org/officeDocument/2006/math">
                    <m:r>
                      <a:rPr lang="en-GB" sz="1800" b="0" i="0" dirty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GB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GB" sz="18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800" dirty="0"/>
                  <a:t>  </a:t>
                </a:r>
                <a:r>
                  <a:rPr lang="en-GB" sz="1800" dirty="0">
                    <a:latin typeface="Comic Sans MS" panose="030F0702030302020204" pitchFamily="66" charset="0"/>
                  </a:rPr>
                  <a:t>intersect at </a:t>
                </a:r>
                <a14:m>
                  <m:oMath xmlns:m="http://schemas.openxmlformats.org/officeDocument/2006/math">
                    <m:r>
                      <a:rPr lang="en-GB" sz="1800" i="1" dirty="0" smtClean="0">
                        <a:latin typeface="Cambria Math"/>
                      </a:rPr>
                      <m:t>(4,4)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.</a:t>
                </a:r>
              </a:p>
              <a:p>
                <a:pPr marL="0" indent="0">
                  <a:buNone/>
                </a:pPr>
                <a:endParaRPr lang="en-GB" sz="1800" dirty="0"/>
              </a:p>
            </p:txBody>
          </p:sp>
        </mc:Choice>
        <mc:Fallback xmlns="">
          <p:sp>
            <p:nvSpPr>
              <p:cNvPr id="3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029" y="1013632"/>
                <a:ext cx="8908571" cy="4940601"/>
              </a:xfrm>
              <a:blipFill rotWithShape="1">
                <a:blip r:embed="rId18"/>
                <a:stretch>
                  <a:fillRect l="-547" t="-4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056589" y="847516"/>
                <a:ext cx="81144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</m:t>
                      </m:r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  <m:r>
                        <a:rPr lang="en-GB" sz="2000" i="1" dirty="0" smtClean="0">
                          <a:latin typeface="Cambria Math"/>
                        </a:rPr>
                        <m:t>,</m:t>
                      </m:r>
                      <m:r>
                        <a:rPr lang="en-GB" sz="2000" b="0" i="1" dirty="0" smtClean="0">
                          <a:latin typeface="Cambria Math"/>
                        </a:rPr>
                        <m:t>4</m:t>
                      </m:r>
                      <m:r>
                        <a:rPr lang="en-GB" sz="200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589" y="847516"/>
                <a:ext cx="811440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145385" y="1990387"/>
                <a:ext cx="100380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dirty="0" smtClean="0">
                          <a:latin typeface="Cambria Math"/>
                        </a:rPr>
                        <m:t>(−2,2)</m:t>
                      </m:r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385" y="1990387"/>
                <a:ext cx="1003801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600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3296</Words>
  <Application>Microsoft Office PowerPoint</Application>
  <PresentationFormat>On-screen Show (4:3)</PresentationFormat>
  <Paragraphs>595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Bradley Hand ITC</vt:lpstr>
      <vt:lpstr>Calibri</vt:lpstr>
      <vt:lpstr>Cambria Math</vt:lpstr>
      <vt:lpstr>Comic Sans MS</vt:lpstr>
      <vt:lpstr>Office Theme</vt:lpstr>
      <vt:lpstr>Criss-crossing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Crossed Lines</dc:title>
  <dc:creator>John</dc:creator>
  <cp:lastModifiedBy>John Burke</cp:lastModifiedBy>
  <cp:revision>75</cp:revision>
  <cp:lastPrinted>2015-10-13T14:55:14Z</cp:lastPrinted>
  <dcterms:created xsi:type="dcterms:W3CDTF">2015-01-18T19:46:07Z</dcterms:created>
  <dcterms:modified xsi:type="dcterms:W3CDTF">2020-08-05T09:50:47Z</dcterms:modified>
</cp:coreProperties>
</file>