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2"/>
  </p:notesMasterIdLst>
  <p:sldIdLst>
    <p:sldId id="256" r:id="rId2"/>
    <p:sldId id="273" r:id="rId3"/>
    <p:sldId id="287" r:id="rId4"/>
    <p:sldId id="275" r:id="rId5"/>
    <p:sldId id="288" r:id="rId6"/>
    <p:sldId id="289" r:id="rId7"/>
    <p:sldId id="277" r:id="rId8"/>
    <p:sldId id="278" r:id="rId9"/>
    <p:sldId id="279" r:id="rId10"/>
    <p:sldId id="280" r:id="rId11"/>
    <p:sldId id="281" r:id="rId12"/>
    <p:sldId id="282" r:id="rId13"/>
    <p:sldId id="283" r:id="rId14"/>
    <p:sldId id="284" r:id="rId15"/>
    <p:sldId id="285" r:id="rId16"/>
    <p:sldId id="286" r:id="rId17"/>
    <p:sldId id="291" r:id="rId18"/>
    <p:sldId id="292" r:id="rId19"/>
    <p:sldId id="293" r:id="rId20"/>
    <p:sldId id="294" r:id="rId21"/>
    <p:sldId id="295" r:id="rId22"/>
    <p:sldId id="296" r:id="rId23"/>
    <p:sldId id="297" r:id="rId24"/>
    <p:sldId id="298" r:id="rId25"/>
    <p:sldId id="299" r:id="rId26"/>
    <p:sldId id="300" r:id="rId27"/>
    <p:sldId id="301" r:id="rId28"/>
    <p:sldId id="302" r:id="rId29"/>
    <p:sldId id="303" r:id="rId30"/>
    <p:sldId id="304" r:id="rId3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66"/>
    <a:srgbClr val="FF99CC"/>
    <a:srgbClr val="FFCC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2F0CF36-E157-46E5-882D-3376F294A010}" v="320" dt="2023-06-23T21:30:07.95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1594" y="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4800"/>
    </p:cViewPr>
  </p:sorterViewPr>
  <p:gridSpacing cx="36004" cy="36004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38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37" Type="http://schemas.microsoft.com/office/2016/11/relationships/changesInfo" Target="changesInfos/changesInfo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ohn Burke" userId="b3282151093dce5f" providerId="LiveId" clId="{92F0CF36-E157-46E5-882D-3376F294A010}"/>
    <pc:docChg chg="undo custSel addSld delSld modSld sldOrd">
      <pc:chgData name="John Burke" userId="b3282151093dce5f" providerId="LiveId" clId="{92F0CF36-E157-46E5-882D-3376F294A010}" dt="2023-06-23T21:31:29.798" v="1078" actId="20577"/>
      <pc:docMkLst>
        <pc:docMk/>
      </pc:docMkLst>
      <pc:sldChg chg="modSp mod">
        <pc:chgData name="John Burke" userId="b3282151093dce5f" providerId="LiveId" clId="{92F0CF36-E157-46E5-882D-3376F294A010}" dt="2023-06-23T21:31:29.798" v="1078" actId="20577"/>
        <pc:sldMkLst>
          <pc:docMk/>
          <pc:sldMk cId="995282838" sldId="256"/>
        </pc:sldMkLst>
        <pc:spChg chg="mod">
          <ac:chgData name="John Burke" userId="b3282151093dce5f" providerId="LiveId" clId="{92F0CF36-E157-46E5-882D-3376F294A010}" dt="2023-06-23T21:31:29.798" v="1078" actId="20577"/>
          <ac:spMkLst>
            <pc:docMk/>
            <pc:sldMk cId="995282838" sldId="256"/>
            <ac:spMk id="3" creationId="{00000000-0000-0000-0000-000000000000}"/>
          </ac:spMkLst>
        </pc:spChg>
      </pc:sldChg>
      <pc:sldChg chg="del">
        <pc:chgData name="John Burke" userId="b3282151093dce5f" providerId="LiveId" clId="{92F0CF36-E157-46E5-882D-3376F294A010}" dt="2023-06-23T21:21:44.425" v="801" actId="47"/>
        <pc:sldMkLst>
          <pc:docMk/>
          <pc:sldMk cId="40294579" sldId="276"/>
        </pc:sldMkLst>
      </pc:sldChg>
      <pc:sldChg chg="modSp add">
        <pc:chgData name="John Burke" userId="b3282151093dce5f" providerId="LiveId" clId="{92F0CF36-E157-46E5-882D-3376F294A010}" dt="2023-06-23T20:43:23.554" v="4" actId="20577"/>
        <pc:sldMkLst>
          <pc:docMk/>
          <pc:sldMk cId="1586982753" sldId="280"/>
        </pc:sldMkLst>
        <pc:spChg chg="mod">
          <ac:chgData name="John Burke" userId="b3282151093dce5f" providerId="LiveId" clId="{92F0CF36-E157-46E5-882D-3376F294A010}" dt="2023-06-23T20:43:23.554" v="4" actId="20577"/>
          <ac:spMkLst>
            <pc:docMk/>
            <pc:sldMk cId="1586982753" sldId="280"/>
            <ac:spMk id="22" creationId="{D0B7808C-81D0-01E3-4B8E-5A13E3DC704A}"/>
          </ac:spMkLst>
        </pc:spChg>
        <pc:spChg chg="mod">
          <ac:chgData name="John Burke" userId="b3282151093dce5f" providerId="LiveId" clId="{92F0CF36-E157-46E5-882D-3376F294A010}" dt="2023-06-23T20:43:17.663" v="2" actId="20577"/>
          <ac:spMkLst>
            <pc:docMk/>
            <pc:sldMk cId="1586982753" sldId="280"/>
            <ac:spMk id="45" creationId="{CD0B29B1-5CB6-90EE-8DAB-6FBDD49CB2D1}"/>
          </ac:spMkLst>
        </pc:spChg>
      </pc:sldChg>
      <pc:sldChg chg="modSp add">
        <pc:chgData name="John Burke" userId="b3282151093dce5f" providerId="LiveId" clId="{92F0CF36-E157-46E5-882D-3376F294A010}" dt="2023-06-23T20:43:42.264" v="9" actId="20577"/>
        <pc:sldMkLst>
          <pc:docMk/>
          <pc:sldMk cId="2900236893" sldId="281"/>
        </pc:sldMkLst>
        <pc:spChg chg="mod">
          <ac:chgData name="John Burke" userId="b3282151093dce5f" providerId="LiveId" clId="{92F0CF36-E157-46E5-882D-3376F294A010}" dt="2023-06-23T20:43:42.264" v="9" actId="20577"/>
          <ac:spMkLst>
            <pc:docMk/>
            <pc:sldMk cId="2900236893" sldId="281"/>
            <ac:spMk id="22" creationId="{D0B7808C-81D0-01E3-4B8E-5A13E3DC704A}"/>
          </ac:spMkLst>
        </pc:spChg>
        <pc:spChg chg="mod">
          <ac:chgData name="John Burke" userId="b3282151093dce5f" providerId="LiveId" clId="{92F0CF36-E157-46E5-882D-3376F294A010}" dt="2023-06-23T20:43:36.379" v="7" actId="20577"/>
          <ac:spMkLst>
            <pc:docMk/>
            <pc:sldMk cId="2900236893" sldId="281"/>
            <ac:spMk id="45" creationId="{CD0B29B1-5CB6-90EE-8DAB-6FBDD49CB2D1}"/>
          </ac:spMkLst>
        </pc:spChg>
      </pc:sldChg>
      <pc:sldChg chg="modSp add">
        <pc:chgData name="John Burke" userId="b3282151093dce5f" providerId="LiveId" clId="{92F0CF36-E157-46E5-882D-3376F294A010}" dt="2023-06-23T20:50:53.042" v="38" actId="6549"/>
        <pc:sldMkLst>
          <pc:docMk/>
          <pc:sldMk cId="591559345" sldId="282"/>
        </pc:sldMkLst>
        <pc:spChg chg="mod">
          <ac:chgData name="John Burke" userId="b3282151093dce5f" providerId="LiveId" clId="{92F0CF36-E157-46E5-882D-3376F294A010}" dt="2023-06-23T20:50:53.042" v="38" actId="6549"/>
          <ac:spMkLst>
            <pc:docMk/>
            <pc:sldMk cId="591559345" sldId="282"/>
            <ac:spMk id="22" creationId="{D0B7808C-81D0-01E3-4B8E-5A13E3DC704A}"/>
          </ac:spMkLst>
        </pc:spChg>
        <pc:spChg chg="mod">
          <ac:chgData name="John Burke" userId="b3282151093dce5f" providerId="LiveId" clId="{92F0CF36-E157-46E5-882D-3376F294A010}" dt="2023-06-23T20:44:18.300" v="12" actId="20577"/>
          <ac:spMkLst>
            <pc:docMk/>
            <pc:sldMk cId="591559345" sldId="282"/>
            <ac:spMk id="45" creationId="{CD0B29B1-5CB6-90EE-8DAB-6FBDD49CB2D1}"/>
          </ac:spMkLst>
        </pc:spChg>
        <pc:grpChg chg="mod">
          <ac:chgData name="John Burke" userId="b3282151093dce5f" providerId="LiveId" clId="{92F0CF36-E157-46E5-882D-3376F294A010}" dt="2023-06-23T20:50:53.042" v="38" actId="6549"/>
          <ac:grpSpMkLst>
            <pc:docMk/>
            <pc:sldMk cId="591559345" sldId="282"/>
            <ac:grpSpMk id="19" creationId="{1EA34514-75A7-BCEB-A788-15EBF8DFDF0B}"/>
          </ac:grpSpMkLst>
        </pc:grpChg>
        <pc:cxnChg chg="mod">
          <ac:chgData name="John Burke" userId="b3282151093dce5f" providerId="LiveId" clId="{92F0CF36-E157-46E5-882D-3376F294A010}" dt="2023-06-23T20:50:53.042" v="38" actId="6549"/>
          <ac:cxnSpMkLst>
            <pc:docMk/>
            <pc:sldMk cId="591559345" sldId="282"/>
            <ac:cxnSpMk id="23" creationId="{80E3711E-EA88-881B-8396-1EE34C8DE84F}"/>
          </ac:cxnSpMkLst>
        </pc:cxnChg>
      </pc:sldChg>
      <pc:sldChg chg="modSp add replId">
        <pc:chgData name="John Burke" userId="b3282151093dce5f" providerId="LiveId" clId="{92F0CF36-E157-46E5-882D-3376F294A010}" dt="2023-06-23T20:45:00.339" v="18" actId="20577"/>
        <pc:sldMkLst>
          <pc:docMk/>
          <pc:sldMk cId="257939997" sldId="283"/>
        </pc:sldMkLst>
        <pc:spChg chg="mod">
          <ac:chgData name="John Burke" userId="b3282151093dce5f" providerId="LiveId" clId="{92F0CF36-E157-46E5-882D-3376F294A010}" dt="2023-06-23T20:45:00.339" v="18" actId="20577"/>
          <ac:spMkLst>
            <pc:docMk/>
            <pc:sldMk cId="257939997" sldId="283"/>
            <ac:spMk id="45" creationId="{CD0B29B1-5CB6-90EE-8DAB-6FBDD49CB2D1}"/>
          </ac:spMkLst>
        </pc:spChg>
        <pc:grpChg chg="mod">
          <ac:chgData name="John Burke" userId="b3282151093dce5f" providerId="LiveId" clId="{92F0CF36-E157-46E5-882D-3376F294A010}" dt="2023-06-23T20:44:59.985" v="17" actId="20577"/>
          <ac:grpSpMkLst>
            <pc:docMk/>
            <pc:sldMk cId="257939997" sldId="283"/>
            <ac:grpSpMk id="2" creationId="{ECEF946E-C80D-97E3-E634-983499A4EA98}"/>
          </ac:grpSpMkLst>
        </pc:grpChg>
        <pc:cxnChg chg="mod">
          <ac:chgData name="John Burke" userId="b3282151093dce5f" providerId="LiveId" clId="{92F0CF36-E157-46E5-882D-3376F294A010}" dt="2023-06-23T20:44:59.985" v="17" actId="20577"/>
          <ac:cxnSpMkLst>
            <pc:docMk/>
            <pc:sldMk cId="257939997" sldId="283"/>
            <ac:cxnSpMk id="21" creationId="{D30178F8-3D9D-2BC2-CD9B-3527AE3D1A37}"/>
          </ac:cxnSpMkLst>
        </pc:cxnChg>
      </pc:sldChg>
      <pc:sldChg chg="modSp add replId">
        <pc:chgData name="John Burke" userId="b3282151093dce5f" providerId="LiveId" clId="{92F0CF36-E157-46E5-882D-3376F294A010}" dt="2023-06-23T20:45:31.697" v="24" actId="20577"/>
        <pc:sldMkLst>
          <pc:docMk/>
          <pc:sldMk cId="3754789395" sldId="284"/>
        </pc:sldMkLst>
        <pc:spChg chg="mod">
          <ac:chgData name="John Burke" userId="b3282151093dce5f" providerId="LiveId" clId="{92F0CF36-E157-46E5-882D-3376F294A010}" dt="2023-06-23T20:45:31.697" v="24" actId="20577"/>
          <ac:spMkLst>
            <pc:docMk/>
            <pc:sldMk cId="3754789395" sldId="284"/>
            <ac:spMk id="22" creationId="{D0B7808C-81D0-01E3-4B8E-5A13E3DC704A}"/>
          </ac:spMkLst>
        </pc:spChg>
        <pc:spChg chg="mod">
          <ac:chgData name="John Burke" userId="b3282151093dce5f" providerId="LiveId" clId="{92F0CF36-E157-46E5-882D-3376F294A010}" dt="2023-06-23T20:45:26.235" v="22" actId="20577"/>
          <ac:spMkLst>
            <pc:docMk/>
            <pc:sldMk cId="3754789395" sldId="284"/>
            <ac:spMk id="45" creationId="{CD0B29B1-5CB6-90EE-8DAB-6FBDD49CB2D1}"/>
          </ac:spMkLst>
        </pc:spChg>
        <pc:grpChg chg="mod">
          <ac:chgData name="John Burke" userId="b3282151093dce5f" providerId="LiveId" clId="{92F0CF36-E157-46E5-882D-3376F294A010}" dt="2023-06-23T20:45:26.030" v="21" actId="20577"/>
          <ac:grpSpMkLst>
            <pc:docMk/>
            <pc:sldMk cId="3754789395" sldId="284"/>
            <ac:grpSpMk id="2" creationId="{ECEF946E-C80D-97E3-E634-983499A4EA98}"/>
          </ac:grpSpMkLst>
        </pc:grpChg>
        <pc:cxnChg chg="mod">
          <ac:chgData name="John Burke" userId="b3282151093dce5f" providerId="LiveId" clId="{92F0CF36-E157-46E5-882D-3376F294A010}" dt="2023-06-23T20:45:26.030" v="21" actId="20577"/>
          <ac:cxnSpMkLst>
            <pc:docMk/>
            <pc:sldMk cId="3754789395" sldId="284"/>
            <ac:cxnSpMk id="21" creationId="{D30178F8-3D9D-2BC2-CD9B-3527AE3D1A37}"/>
          </ac:cxnSpMkLst>
        </pc:cxnChg>
      </pc:sldChg>
      <pc:sldChg chg="modSp add replId">
        <pc:chgData name="John Burke" userId="b3282151093dce5f" providerId="LiveId" clId="{92F0CF36-E157-46E5-882D-3376F294A010}" dt="2023-06-23T20:46:04.863" v="30" actId="20577"/>
        <pc:sldMkLst>
          <pc:docMk/>
          <pc:sldMk cId="1221598804" sldId="285"/>
        </pc:sldMkLst>
        <pc:spChg chg="mod">
          <ac:chgData name="John Burke" userId="b3282151093dce5f" providerId="LiveId" clId="{92F0CF36-E157-46E5-882D-3376F294A010}" dt="2023-06-23T20:46:04.863" v="30" actId="20577"/>
          <ac:spMkLst>
            <pc:docMk/>
            <pc:sldMk cId="1221598804" sldId="285"/>
            <ac:spMk id="22" creationId="{D0B7808C-81D0-01E3-4B8E-5A13E3DC704A}"/>
          </ac:spMkLst>
        </pc:spChg>
        <pc:spChg chg="mod">
          <ac:chgData name="John Burke" userId="b3282151093dce5f" providerId="LiveId" clId="{92F0CF36-E157-46E5-882D-3376F294A010}" dt="2023-06-23T20:45:57.059" v="28" actId="20577"/>
          <ac:spMkLst>
            <pc:docMk/>
            <pc:sldMk cId="1221598804" sldId="285"/>
            <ac:spMk id="45" creationId="{CD0B29B1-5CB6-90EE-8DAB-6FBDD49CB2D1}"/>
          </ac:spMkLst>
        </pc:spChg>
        <pc:grpChg chg="mod">
          <ac:chgData name="John Burke" userId="b3282151093dce5f" providerId="LiveId" clId="{92F0CF36-E157-46E5-882D-3376F294A010}" dt="2023-06-23T20:45:55.448" v="27" actId="20577"/>
          <ac:grpSpMkLst>
            <pc:docMk/>
            <pc:sldMk cId="1221598804" sldId="285"/>
            <ac:grpSpMk id="2" creationId="{ECEF946E-C80D-97E3-E634-983499A4EA98}"/>
          </ac:grpSpMkLst>
        </pc:grpChg>
        <pc:cxnChg chg="mod">
          <ac:chgData name="John Burke" userId="b3282151093dce5f" providerId="LiveId" clId="{92F0CF36-E157-46E5-882D-3376F294A010}" dt="2023-06-23T20:45:55.448" v="27" actId="20577"/>
          <ac:cxnSpMkLst>
            <pc:docMk/>
            <pc:sldMk cId="1221598804" sldId="285"/>
            <ac:cxnSpMk id="21" creationId="{D30178F8-3D9D-2BC2-CD9B-3527AE3D1A37}"/>
          </ac:cxnSpMkLst>
        </pc:cxnChg>
      </pc:sldChg>
      <pc:sldChg chg="modSp add replId">
        <pc:chgData name="John Burke" userId="b3282151093dce5f" providerId="LiveId" clId="{92F0CF36-E157-46E5-882D-3376F294A010}" dt="2023-06-23T20:46:33.645" v="36" actId="20577"/>
        <pc:sldMkLst>
          <pc:docMk/>
          <pc:sldMk cId="2047573076" sldId="286"/>
        </pc:sldMkLst>
        <pc:spChg chg="mod">
          <ac:chgData name="John Burke" userId="b3282151093dce5f" providerId="LiveId" clId="{92F0CF36-E157-46E5-882D-3376F294A010}" dt="2023-06-23T20:46:33.645" v="36" actId="20577"/>
          <ac:spMkLst>
            <pc:docMk/>
            <pc:sldMk cId="2047573076" sldId="286"/>
            <ac:spMk id="22" creationId="{D0B7808C-81D0-01E3-4B8E-5A13E3DC704A}"/>
          </ac:spMkLst>
        </pc:spChg>
        <pc:spChg chg="mod">
          <ac:chgData name="John Burke" userId="b3282151093dce5f" providerId="LiveId" clId="{92F0CF36-E157-46E5-882D-3376F294A010}" dt="2023-06-23T20:46:26.722" v="34" actId="20577"/>
          <ac:spMkLst>
            <pc:docMk/>
            <pc:sldMk cId="2047573076" sldId="286"/>
            <ac:spMk id="45" creationId="{CD0B29B1-5CB6-90EE-8DAB-6FBDD49CB2D1}"/>
          </ac:spMkLst>
        </pc:spChg>
        <pc:grpChg chg="mod">
          <ac:chgData name="John Burke" userId="b3282151093dce5f" providerId="LiveId" clId="{92F0CF36-E157-46E5-882D-3376F294A010}" dt="2023-06-23T20:46:26.513" v="33" actId="20577"/>
          <ac:grpSpMkLst>
            <pc:docMk/>
            <pc:sldMk cId="2047573076" sldId="286"/>
            <ac:grpSpMk id="2" creationId="{ECEF946E-C80D-97E3-E634-983499A4EA98}"/>
          </ac:grpSpMkLst>
        </pc:grpChg>
        <pc:cxnChg chg="mod">
          <ac:chgData name="John Burke" userId="b3282151093dce5f" providerId="LiveId" clId="{92F0CF36-E157-46E5-882D-3376F294A010}" dt="2023-06-23T20:46:26.513" v="33" actId="20577"/>
          <ac:cxnSpMkLst>
            <pc:docMk/>
            <pc:sldMk cId="2047573076" sldId="286"/>
            <ac:cxnSpMk id="21" creationId="{D30178F8-3D9D-2BC2-CD9B-3527AE3D1A37}"/>
          </ac:cxnSpMkLst>
        </pc:cxnChg>
      </pc:sldChg>
      <pc:sldChg chg="addSp delSp modSp add mod modAnim">
        <pc:chgData name="John Burke" userId="b3282151093dce5f" providerId="LiveId" clId="{92F0CF36-E157-46E5-882D-3376F294A010}" dt="2023-06-23T21:21:19.736" v="800" actId="478"/>
        <pc:sldMkLst>
          <pc:docMk/>
          <pc:sldMk cId="2488713033" sldId="287"/>
        </pc:sldMkLst>
        <pc:spChg chg="del">
          <ac:chgData name="John Burke" userId="b3282151093dce5f" providerId="LiveId" clId="{92F0CF36-E157-46E5-882D-3376F294A010}" dt="2023-06-23T20:52:58.432" v="58" actId="478"/>
          <ac:spMkLst>
            <pc:docMk/>
            <pc:sldMk cId="2488713033" sldId="287"/>
            <ac:spMk id="4" creationId="{EBF3AA2C-07BF-3C58-A22F-F9BD24A7197A}"/>
          </ac:spMkLst>
        </pc:spChg>
        <pc:spChg chg="del">
          <ac:chgData name="John Burke" userId="b3282151093dce5f" providerId="LiveId" clId="{92F0CF36-E157-46E5-882D-3376F294A010}" dt="2023-06-23T20:52:10.631" v="51" actId="478"/>
          <ac:spMkLst>
            <pc:docMk/>
            <pc:sldMk cId="2488713033" sldId="287"/>
            <ac:spMk id="5" creationId="{F461C3A1-B771-2889-BF80-ADC049AC0137}"/>
          </ac:spMkLst>
        </pc:spChg>
        <pc:spChg chg="del">
          <ac:chgData name="John Burke" userId="b3282151093dce5f" providerId="LiveId" clId="{92F0CF36-E157-46E5-882D-3376F294A010}" dt="2023-06-23T20:52:06.915" v="48" actId="478"/>
          <ac:spMkLst>
            <pc:docMk/>
            <pc:sldMk cId="2488713033" sldId="287"/>
            <ac:spMk id="6" creationId="{61EBE0F6-6D48-1D50-7EE0-7E1FDD8625DD}"/>
          </ac:spMkLst>
        </pc:spChg>
        <pc:spChg chg="del">
          <ac:chgData name="John Burke" userId="b3282151093dce5f" providerId="LiveId" clId="{92F0CF36-E157-46E5-882D-3376F294A010}" dt="2023-06-23T20:51:59.890" v="43" actId="478"/>
          <ac:spMkLst>
            <pc:docMk/>
            <pc:sldMk cId="2488713033" sldId="287"/>
            <ac:spMk id="9" creationId="{60530E89-C674-686E-E4AF-23845929C2DA}"/>
          </ac:spMkLst>
        </pc:spChg>
        <pc:spChg chg="add mod">
          <ac:chgData name="John Burke" userId="b3282151093dce5f" providerId="LiveId" clId="{92F0CF36-E157-46E5-882D-3376F294A010}" dt="2023-06-23T20:57:35.086" v="209" actId="164"/>
          <ac:spMkLst>
            <pc:docMk/>
            <pc:sldMk cId="2488713033" sldId="287"/>
            <ac:spMk id="13" creationId="{B7C977A9-0E9D-B55F-4488-AF1128303956}"/>
          </ac:spMkLst>
        </pc:spChg>
        <pc:spChg chg="del">
          <ac:chgData name="John Burke" userId="b3282151093dce5f" providerId="LiveId" clId="{92F0CF36-E157-46E5-882D-3376F294A010}" dt="2023-06-23T20:52:05.967" v="47" actId="478"/>
          <ac:spMkLst>
            <pc:docMk/>
            <pc:sldMk cId="2488713033" sldId="287"/>
            <ac:spMk id="14" creationId="{0A0BEBE8-3A3C-6004-C680-FBBBE35A6E2D}"/>
          </ac:spMkLst>
        </pc:spChg>
        <pc:spChg chg="del mod">
          <ac:chgData name="John Burke" userId="b3282151093dce5f" providerId="LiveId" clId="{92F0CF36-E157-46E5-882D-3376F294A010}" dt="2023-06-23T20:52:11.641" v="53" actId="478"/>
          <ac:spMkLst>
            <pc:docMk/>
            <pc:sldMk cId="2488713033" sldId="287"/>
            <ac:spMk id="15" creationId="{D362949A-C711-1F95-A05E-B38ADD0D3017}"/>
          </ac:spMkLst>
        </pc:spChg>
        <pc:spChg chg="del">
          <ac:chgData name="John Burke" userId="b3282151093dce5f" providerId="LiveId" clId="{92F0CF36-E157-46E5-882D-3376F294A010}" dt="2023-06-23T20:52:08.020" v="49" actId="478"/>
          <ac:spMkLst>
            <pc:docMk/>
            <pc:sldMk cId="2488713033" sldId="287"/>
            <ac:spMk id="16" creationId="{F55B518F-3790-3B52-07F2-BAC671DD0CB3}"/>
          </ac:spMkLst>
        </pc:spChg>
        <pc:spChg chg="del">
          <ac:chgData name="John Burke" userId="b3282151093dce5f" providerId="LiveId" clId="{92F0CF36-E157-46E5-882D-3376F294A010}" dt="2023-06-23T20:52:04.799" v="46" actId="478"/>
          <ac:spMkLst>
            <pc:docMk/>
            <pc:sldMk cId="2488713033" sldId="287"/>
            <ac:spMk id="17" creationId="{2F33455F-9DD8-A4A8-1695-660A2D11664B}"/>
          </ac:spMkLst>
        </pc:spChg>
        <pc:spChg chg="mod">
          <ac:chgData name="John Burke" userId="b3282151093dce5f" providerId="LiveId" clId="{92F0CF36-E157-46E5-882D-3376F294A010}" dt="2023-06-23T21:01:15.175" v="316" actId="1076"/>
          <ac:spMkLst>
            <pc:docMk/>
            <pc:sldMk cId="2488713033" sldId="287"/>
            <ac:spMk id="24" creationId="{C0BA6A67-EEBF-5954-3874-2C675AAFBB9C}"/>
          </ac:spMkLst>
        </pc:spChg>
        <pc:spChg chg="mod">
          <ac:chgData name="John Burke" userId="b3282151093dce5f" providerId="LiveId" clId="{92F0CF36-E157-46E5-882D-3376F294A010}" dt="2023-06-23T21:21:12.311" v="799" actId="20577"/>
          <ac:spMkLst>
            <pc:docMk/>
            <pc:sldMk cId="2488713033" sldId="287"/>
            <ac:spMk id="25" creationId="{D6ECFBBD-2748-C81A-CF1E-29F1A0FC3CA8}"/>
          </ac:spMkLst>
        </pc:spChg>
        <pc:spChg chg="del">
          <ac:chgData name="John Burke" userId="b3282151093dce5f" providerId="LiveId" clId="{92F0CF36-E157-46E5-882D-3376F294A010}" dt="2023-06-23T21:03:30.530" v="445" actId="478"/>
          <ac:spMkLst>
            <pc:docMk/>
            <pc:sldMk cId="2488713033" sldId="287"/>
            <ac:spMk id="26" creationId="{4A784EA2-3566-A78D-EC2B-120D222F5F8D}"/>
          </ac:spMkLst>
        </pc:spChg>
        <pc:spChg chg="mod topLvl">
          <ac:chgData name="John Burke" userId="b3282151093dce5f" providerId="LiveId" clId="{92F0CF36-E157-46E5-882D-3376F294A010}" dt="2023-06-23T21:09:54.381" v="642" actId="164"/>
          <ac:spMkLst>
            <pc:docMk/>
            <pc:sldMk cId="2488713033" sldId="287"/>
            <ac:spMk id="31" creationId="{2A18E834-003B-EAC7-FEFE-178183BE0D50}"/>
          </ac:spMkLst>
        </pc:spChg>
        <pc:spChg chg="del mod topLvl">
          <ac:chgData name="John Burke" userId="b3282151093dce5f" providerId="LiveId" clId="{92F0CF36-E157-46E5-882D-3376F294A010}" dt="2023-06-23T20:52:03.219" v="45" actId="478"/>
          <ac:spMkLst>
            <pc:docMk/>
            <pc:sldMk cId="2488713033" sldId="287"/>
            <ac:spMk id="45" creationId="{CD0B29B1-5CB6-90EE-8DAB-6FBDD49CB2D1}"/>
          </ac:spMkLst>
        </pc:spChg>
        <pc:spChg chg="add mod">
          <ac:chgData name="John Burke" userId="b3282151093dce5f" providerId="LiveId" clId="{92F0CF36-E157-46E5-882D-3376F294A010}" dt="2023-06-23T21:16:56.946" v="769" actId="403"/>
          <ac:spMkLst>
            <pc:docMk/>
            <pc:sldMk cId="2488713033" sldId="287"/>
            <ac:spMk id="47" creationId="{0DCAA5E3-1A3E-C537-B366-238545B7510C}"/>
          </ac:spMkLst>
        </pc:spChg>
        <pc:grpChg chg="del">
          <ac:chgData name="John Burke" userId="b3282151093dce5f" providerId="LiveId" clId="{92F0CF36-E157-46E5-882D-3376F294A010}" dt="2023-06-23T20:52:03.219" v="45" actId="478"/>
          <ac:grpSpMkLst>
            <pc:docMk/>
            <pc:sldMk cId="2488713033" sldId="287"/>
            <ac:grpSpMk id="2" creationId="{ECEF946E-C80D-97E3-E634-983499A4EA98}"/>
          </ac:grpSpMkLst>
        </pc:grpChg>
        <pc:grpChg chg="add mod">
          <ac:chgData name="John Burke" userId="b3282151093dce5f" providerId="LiveId" clId="{92F0CF36-E157-46E5-882D-3376F294A010}" dt="2023-06-23T20:57:35.086" v="209" actId="164"/>
          <ac:grpSpMkLst>
            <pc:docMk/>
            <pc:sldMk cId="2488713033" sldId="287"/>
            <ac:grpSpMk id="18" creationId="{F8D2352C-0808-3F7C-4A38-043A4A0640FE}"/>
          </ac:grpSpMkLst>
        </pc:grpChg>
        <pc:grpChg chg="del">
          <ac:chgData name="John Burke" userId="b3282151093dce5f" providerId="LiveId" clId="{92F0CF36-E157-46E5-882D-3376F294A010}" dt="2023-06-23T20:51:58.471" v="42" actId="478"/>
          <ac:grpSpMkLst>
            <pc:docMk/>
            <pc:sldMk cId="2488713033" sldId="287"/>
            <ac:grpSpMk id="19" creationId="{1EA34514-75A7-BCEB-A788-15EBF8DFDF0B}"/>
          </ac:grpSpMkLst>
        </pc:grpChg>
        <pc:grpChg chg="add mod">
          <ac:chgData name="John Burke" userId="b3282151093dce5f" providerId="LiveId" clId="{92F0CF36-E157-46E5-882D-3376F294A010}" dt="2023-06-23T21:00:57.625" v="315" actId="404"/>
          <ac:grpSpMkLst>
            <pc:docMk/>
            <pc:sldMk cId="2488713033" sldId="287"/>
            <ac:grpSpMk id="20" creationId="{692A02D4-9D07-51CF-46E4-B1012A507E19}"/>
          </ac:grpSpMkLst>
        </pc:grpChg>
        <pc:grpChg chg="add del mod">
          <ac:chgData name="John Burke" userId="b3282151093dce5f" providerId="LiveId" clId="{92F0CF36-E157-46E5-882D-3376F294A010}" dt="2023-06-23T21:06:11.413" v="560" actId="478"/>
          <ac:grpSpMkLst>
            <pc:docMk/>
            <pc:sldMk cId="2488713033" sldId="287"/>
            <ac:grpSpMk id="30" creationId="{1B459F27-8B1F-571F-918E-FF7CDDCC8DCB}"/>
          </ac:grpSpMkLst>
        </pc:grpChg>
        <pc:grpChg chg="add mod">
          <ac:chgData name="John Burke" userId="b3282151093dce5f" providerId="LiveId" clId="{92F0CF36-E157-46E5-882D-3376F294A010}" dt="2023-06-23T21:09:54.381" v="642" actId="164"/>
          <ac:grpSpMkLst>
            <pc:docMk/>
            <pc:sldMk cId="2488713033" sldId="287"/>
            <ac:grpSpMk id="44" creationId="{2453FE1F-C894-503D-0EEF-4C56E6B29C7C}"/>
          </ac:grpSpMkLst>
        </pc:grpChg>
        <pc:picChg chg="add mod">
          <ac:chgData name="John Burke" userId="b3282151093dce5f" providerId="LiveId" clId="{92F0CF36-E157-46E5-882D-3376F294A010}" dt="2023-06-23T20:59:52.510" v="278" actId="1076"/>
          <ac:picMkLst>
            <pc:docMk/>
            <pc:sldMk cId="2488713033" sldId="287"/>
            <ac:picMk id="3" creationId="{4CBA5074-F782-02A5-EF9F-5F58E6460BC3}"/>
          </ac:picMkLst>
        </pc:picChg>
        <pc:cxnChg chg="add mod">
          <ac:chgData name="John Burke" userId="b3282151093dce5f" providerId="LiveId" clId="{92F0CF36-E157-46E5-882D-3376F294A010}" dt="2023-06-23T20:57:35.086" v="209" actId="164"/>
          <ac:cxnSpMkLst>
            <pc:docMk/>
            <pc:sldMk cId="2488713033" sldId="287"/>
            <ac:cxnSpMk id="8" creationId="{F1A61844-1877-3B80-AD2C-1E3D37A72A3E}"/>
          </ac:cxnSpMkLst>
        </pc:cxnChg>
        <pc:cxnChg chg="del">
          <ac:chgData name="John Burke" userId="b3282151093dce5f" providerId="LiveId" clId="{92F0CF36-E157-46E5-882D-3376F294A010}" dt="2023-06-23T20:52:09.686" v="50" actId="478"/>
          <ac:cxnSpMkLst>
            <pc:docMk/>
            <pc:sldMk cId="2488713033" sldId="287"/>
            <ac:cxnSpMk id="12" creationId="{72465C1A-6975-D9FB-B39C-60A27B2F1BC5}"/>
          </ac:cxnSpMkLst>
        </pc:cxnChg>
        <pc:cxnChg chg="del topLvl">
          <ac:chgData name="John Burke" userId="b3282151093dce5f" providerId="LiveId" clId="{92F0CF36-E157-46E5-882D-3376F294A010}" dt="2023-06-23T20:52:12.711" v="54" actId="478"/>
          <ac:cxnSpMkLst>
            <pc:docMk/>
            <pc:sldMk cId="2488713033" sldId="287"/>
            <ac:cxnSpMk id="21" creationId="{D30178F8-3D9D-2BC2-CD9B-3527AE3D1A37}"/>
          </ac:cxnSpMkLst>
        </pc:cxnChg>
        <pc:cxnChg chg="mod">
          <ac:chgData name="John Burke" userId="b3282151093dce5f" providerId="LiveId" clId="{92F0CF36-E157-46E5-882D-3376F294A010}" dt="2023-06-23T21:09:17.637" v="623" actId="692"/>
          <ac:cxnSpMkLst>
            <pc:docMk/>
            <pc:sldMk cId="2488713033" sldId="287"/>
            <ac:cxnSpMk id="27" creationId="{1F144961-8431-8935-40E8-86B9F2A772B6}"/>
          </ac:cxnSpMkLst>
        </pc:cxnChg>
        <pc:cxnChg chg="del mod topLvl">
          <ac:chgData name="John Burke" userId="b3282151093dce5f" providerId="LiveId" clId="{92F0CF36-E157-46E5-882D-3376F294A010}" dt="2023-06-23T21:06:11.413" v="560" actId="478"/>
          <ac:cxnSpMkLst>
            <pc:docMk/>
            <pc:sldMk cId="2488713033" sldId="287"/>
            <ac:cxnSpMk id="32" creationId="{ECDAC689-ECE0-F446-0951-F3104FA4A1D3}"/>
          </ac:cxnSpMkLst>
        </pc:cxnChg>
        <pc:cxnChg chg="add del">
          <ac:chgData name="John Burke" userId="b3282151093dce5f" providerId="LiveId" clId="{92F0CF36-E157-46E5-882D-3376F294A010}" dt="2023-06-23T21:05:29.487" v="528" actId="478"/>
          <ac:cxnSpMkLst>
            <pc:docMk/>
            <pc:sldMk cId="2488713033" sldId="287"/>
            <ac:cxnSpMk id="35" creationId="{9B044A4E-E03F-71AD-3CB4-BBD082F0CDDE}"/>
          </ac:cxnSpMkLst>
        </pc:cxnChg>
        <pc:cxnChg chg="add mod">
          <ac:chgData name="John Burke" userId="b3282151093dce5f" providerId="LiveId" clId="{92F0CF36-E157-46E5-882D-3376F294A010}" dt="2023-06-23T21:09:54.381" v="642" actId="164"/>
          <ac:cxnSpMkLst>
            <pc:docMk/>
            <pc:sldMk cId="2488713033" sldId="287"/>
            <ac:cxnSpMk id="37" creationId="{F485F433-A51F-4F2D-2E72-3E45D612B3CA}"/>
          </ac:cxnSpMkLst>
        </pc:cxnChg>
        <pc:cxnChg chg="add mod">
          <ac:chgData name="John Burke" userId="b3282151093dce5f" providerId="LiveId" clId="{92F0CF36-E157-46E5-882D-3376F294A010}" dt="2023-06-23T21:09:54.381" v="642" actId="164"/>
          <ac:cxnSpMkLst>
            <pc:docMk/>
            <pc:sldMk cId="2488713033" sldId="287"/>
            <ac:cxnSpMk id="38" creationId="{92913DEF-946E-8B4B-6FA4-C51EC0A334AD}"/>
          </ac:cxnSpMkLst>
        </pc:cxnChg>
        <pc:cxnChg chg="add mod">
          <ac:chgData name="John Burke" userId="b3282151093dce5f" providerId="LiveId" clId="{92F0CF36-E157-46E5-882D-3376F294A010}" dt="2023-06-23T21:09:54.381" v="642" actId="164"/>
          <ac:cxnSpMkLst>
            <pc:docMk/>
            <pc:sldMk cId="2488713033" sldId="287"/>
            <ac:cxnSpMk id="40" creationId="{3904A067-D58E-5FC4-6288-49514FC0CA06}"/>
          </ac:cxnSpMkLst>
        </pc:cxnChg>
        <pc:cxnChg chg="add del mod">
          <ac:chgData name="John Burke" userId="b3282151093dce5f" providerId="LiveId" clId="{92F0CF36-E157-46E5-882D-3376F294A010}" dt="2023-06-23T21:09:58.949" v="643" actId="478"/>
          <ac:cxnSpMkLst>
            <pc:docMk/>
            <pc:sldMk cId="2488713033" sldId="287"/>
            <ac:cxnSpMk id="42" creationId="{40E64017-2C98-64E3-0A46-6E31511E11C3}"/>
          </ac:cxnSpMkLst>
        </pc:cxnChg>
        <pc:cxnChg chg="add mod">
          <ac:chgData name="John Burke" userId="b3282151093dce5f" providerId="LiveId" clId="{92F0CF36-E157-46E5-882D-3376F294A010}" dt="2023-06-23T21:09:54.381" v="642" actId="164"/>
          <ac:cxnSpMkLst>
            <pc:docMk/>
            <pc:sldMk cId="2488713033" sldId="287"/>
            <ac:cxnSpMk id="43" creationId="{4B72D121-57DB-2A06-1BC2-78BB73431ABB}"/>
          </ac:cxnSpMkLst>
        </pc:cxnChg>
        <pc:cxnChg chg="add del mod">
          <ac:chgData name="John Burke" userId="b3282151093dce5f" providerId="LiveId" clId="{92F0CF36-E157-46E5-882D-3376F294A010}" dt="2023-06-23T21:21:19.736" v="800" actId="478"/>
          <ac:cxnSpMkLst>
            <pc:docMk/>
            <pc:sldMk cId="2488713033" sldId="287"/>
            <ac:cxnSpMk id="49" creationId="{5BC7F9E8-798B-48DA-EC4F-DA53C260D49C}"/>
          </ac:cxnSpMkLst>
        </pc:cxnChg>
      </pc:sldChg>
      <pc:sldChg chg="modSp add mod">
        <pc:chgData name="John Burke" userId="b3282151093dce5f" providerId="LiveId" clId="{92F0CF36-E157-46E5-882D-3376F294A010}" dt="2023-06-23T21:22:57.376" v="959" actId="20577"/>
        <pc:sldMkLst>
          <pc:docMk/>
          <pc:sldMk cId="2146824484" sldId="288"/>
        </pc:sldMkLst>
        <pc:spChg chg="mod">
          <ac:chgData name="John Burke" userId="b3282151093dce5f" providerId="LiveId" clId="{92F0CF36-E157-46E5-882D-3376F294A010}" dt="2023-06-23T21:22:06.210" v="839" actId="20577"/>
          <ac:spMkLst>
            <pc:docMk/>
            <pc:sldMk cId="2146824484" sldId="288"/>
            <ac:spMk id="2" creationId="{5A199EF1-827F-DF12-58CF-A718FEAF7742}"/>
          </ac:spMkLst>
        </pc:spChg>
        <pc:spChg chg="mod">
          <ac:chgData name="John Burke" userId="b3282151093dce5f" providerId="LiveId" clId="{92F0CF36-E157-46E5-882D-3376F294A010}" dt="2023-06-23T21:22:57.376" v="959" actId="20577"/>
          <ac:spMkLst>
            <pc:docMk/>
            <pc:sldMk cId="2146824484" sldId="288"/>
            <ac:spMk id="3" creationId="{31D30672-4084-3B50-4A9F-356AD8DD61A1}"/>
          </ac:spMkLst>
        </pc:spChg>
      </pc:sldChg>
      <pc:sldChg chg="modSp new mod">
        <pc:chgData name="John Burke" userId="b3282151093dce5f" providerId="LiveId" clId="{92F0CF36-E157-46E5-882D-3376F294A010}" dt="2023-06-23T21:23:10.770" v="969" actId="20577"/>
        <pc:sldMkLst>
          <pc:docMk/>
          <pc:sldMk cId="1568281470" sldId="289"/>
        </pc:sldMkLst>
        <pc:spChg chg="mod">
          <ac:chgData name="John Burke" userId="b3282151093dce5f" providerId="LiveId" clId="{92F0CF36-E157-46E5-882D-3376F294A010}" dt="2023-06-23T21:23:10.770" v="969" actId="20577"/>
          <ac:spMkLst>
            <pc:docMk/>
            <pc:sldMk cId="1568281470" sldId="289"/>
            <ac:spMk id="2" creationId="{E6F2E987-4910-AF04-1C15-9E6FE4862BB6}"/>
          </ac:spMkLst>
        </pc:spChg>
      </pc:sldChg>
      <pc:sldChg chg="new ord">
        <pc:chgData name="John Burke" userId="b3282151093dce5f" providerId="LiveId" clId="{92F0CF36-E157-46E5-882D-3376F294A010}" dt="2023-06-23T21:24:11.006" v="973"/>
        <pc:sldMkLst>
          <pc:docMk/>
          <pc:sldMk cId="872762345" sldId="290"/>
        </pc:sldMkLst>
      </pc:sldChg>
      <pc:sldChg chg="modSp add">
        <pc:chgData name="John Burke" userId="b3282151093dce5f" providerId="LiveId" clId="{92F0CF36-E157-46E5-882D-3376F294A010}" dt="2023-06-23T21:24:39.904" v="977" actId="20577"/>
        <pc:sldMkLst>
          <pc:docMk/>
          <pc:sldMk cId="2082149267" sldId="291"/>
        </pc:sldMkLst>
        <pc:spChg chg="mod">
          <ac:chgData name="John Burke" userId="b3282151093dce5f" providerId="LiveId" clId="{92F0CF36-E157-46E5-882D-3376F294A010}" dt="2023-06-23T21:24:39.904" v="977" actId="20577"/>
          <ac:spMkLst>
            <pc:docMk/>
            <pc:sldMk cId="2082149267" sldId="291"/>
            <ac:spMk id="22" creationId="{D0B7808C-81D0-01E3-4B8E-5A13E3DC704A}"/>
          </ac:spMkLst>
        </pc:spChg>
        <pc:spChg chg="mod">
          <ac:chgData name="John Burke" userId="b3282151093dce5f" providerId="LiveId" clId="{92F0CF36-E157-46E5-882D-3376F294A010}" dt="2023-06-23T21:24:35.121" v="975" actId="20577"/>
          <ac:spMkLst>
            <pc:docMk/>
            <pc:sldMk cId="2082149267" sldId="291"/>
            <ac:spMk id="45" creationId="{CD0B29B1-5CB6-90EE-8DAB-6FBDD49CB2D1}"/>
          </ac:spMkLst>
        </pc:spChg>
      </pc:sldChg>
      <pc:sldChg chg="modSp add replId">
        <pc:chgData name="John Burke" userId="b3282151093dce5f" providerId="LiveId" clId="{92F0CF36-E157-46E5-882D-3376F294A010}" dt="2023-06-23T21:24:50.366" v="981" actId="20577"/>
        <pc:sldMkLst>
          <pc:docMk/>
          <pc:sldMk cId="1565108282" sldId="292"/>
        </pc:sldMkLst>
        <pc:spChg chg="mod">
          <ac:chgData name="John Burke" userId="b3282151093dce5f" providerId="LiveId" clId="{92F0CF36-E157-46E5-882D-3376F294A010}" dt="2023-06-23T21:24:50.366" v="981" actId="20577"/>
          <ac:spMkLst>
            <pc:docMk/>
            <pc:sldMk cId="1565108282" sldId="292"/>
            <ac:spMk id="22" creationId="{D0B7808C-81D0-01E3-4B8E-5A13E3DC704A}"/>
          </ac:spMkLst>
        </pc:spChg>
        <pc:spChg chg="mod">
          <ac:chgData name="John Burke" userId="b3282151093dce5f" providerId="LiveId" clId="{92F0CF36-E157-46E5-882D-3376F294A010}" dt="2023-06-23T21:24:45.915" v="979" actId="20577"/>
          <ac:spMkLst>
            <pc:docMk/>
            <pc:sldMk cId="1565108282" sldId="292"/>
            <ac:spMk id="45" creationId="{CD0B29B1-5CB6-90EE-8DAB-6FBDD49CB2D1}"/>
          </ac:spMkLst>
        </pc:spChg>
      </pc:sldChg>
      <pc:sldChg chg="modSp add replId">
        <pc:chgData name="John Burke" userId="b3282151093dce5f" providerId="LiveId" clId="{92F0CF36-E157-46E5-882D-3376F294A010}" dt="2023-06-23T21:25:01.863" v="985" actId="20577"/>
        <pc:sldMkLst>
          <pc:docMk/>
          <pc:sldMk cId="584460778" sldId="293"/>
        </pc:sldMkLst>
        <pc:spChg chg="mod">
          <ac:chgData name="John Burke" userId="b3282151093dce5f" providerId="LiveId" clId="{92F0CF36-E157-46E5-882D-3376F294A010}" dt="2023-06-23T21:25:01.863" v="985" actId="20577"/>
          <ac:spMkLst>
            <pc:docMk/>
            <pc:sldMk cId="584460778" sldId="293"/>
            <ac:spMk id="22" creationId="{D0B7808C-81D0-01E3-4B8E-5A13E3DC704A}"/>
          </ac:spMkLst>
        </pc:spChg>
        <pc:spChg chg="mod">
          <ac:chgData name="John Burke" userId="b3282151093dce5f" providerId="LiveId" clId="{92F0CF36-E157-46E5-882D-3376F294A010}" dt="2023-06-23T21:24:57.067" v="983" actId="20577"/>
          <ac:spMkLst>
            <pc:docMk/>
            <pc:sldMk cId="584460778" sldId="293"/>
            <ac:spMk id="45" creationId="{CD0B29B1-5CB6-90EE-8DAB-6FBDD49CB2D1}"/>
          </ac:spMkLst>
        </pc:spChg>
      </pc:sldChg>
      <pc:sldChg chg="modSp add replId">
        <pc:chgData name="John Burke" userId="b3282151093dce5f" providerId="LiveId" clId="{92F0CF36-E157-46E5-882D-3376F294A010}" dt="2023-06-23T21:25:14.848" v="989" actId="20577"/>
        <pc:sldMkLst>
          <pc:docMk/>
          <pc:sldMk cId="4168107393" sldId="294"/>
        </pc:sldMkLst>
        <pc:spChg chg="mod">
          <ac:chgData name="John Burke" userId="b3282151093dce5f" providerId="LiveId" clId="{92F0CF36-E157-46E5-882D-3376F294A010}" dt="2023-06-23T21:25:14.848" v="989" actId="20577"/>
          <ac:spMkLst>
            <pc:docMk/>
            <pc:sldMk cId="4168107393" sldId="294"/>
            <ac:spMk id="22" creationId="{D0B7808C-81D0-01E3-4B8E-5A13E3DC704A}"/>
          </ac:spMkLst>
        </pc:spChg>
        <pc:spChg chg="mod">
          <ac:chgData name="John Burke" userId="b3282151093dce5f" providerId="LiveId" clId="{92F0CF36-E157-46E5-882D-3376F294A010}" dt="2023-06-23T21:25:08.571" v="987" actId="20577"/>
          <ac:spMkLst>
            <pc:docMk/>
            <pc:sldMk cId="4168107393" sldId="294"/>
            <ac:spMk id="45" creationId="{CD0B29B1-5CB6-90EE-8DAB-6FBDD49CB2D1}"/>
          </ac:spMkLst>
        </pc:spChg>
      </pc:sldChg>
      <pc:sldChg chg="modSp add mod replId">
        <pc:chgData name="John Burke" userId="b3282151093dce5f" providerId="LiveId" clId="{92F0CF36-E157-46E5-882D-3376F294A010}" dt="2023-06-23T21:25:38.288" v="997" actId="14100"/>
        <pc:sldMkLst>
          <pc:docMk/>
          <pc:sldMk cId="3388340440" sldId="295"/>
        </pc:sldMkLst>
        <pc:spChg chg="mod">
          <ac:chgData name="John Burke" userId="b3282151093dce5f" providerId="LiveId" clId="{92F0CF36-E157-46E5-882D-3376F294A010}" dt="2023-06-23T21:25:38.288" v="997" actId="14100"/>
          <ac:spMkLst>
            <pc:docMk/>
            <pc:sldMk cId="3388340440" sldId="295"/>
            <ac:spMk id="22" creationId="{D0B7808C-81D0-01E3-4B8E-5A13E3DC704A}"/>
          </ac:spMkLst>
        </pc:spChg>
        <pc:spChg chg="mod">
          <ac:chgData name="John Burke" userId="b3282151093dce5f" providerId="LiveId" clId="{92F0CF36-E157-46E5-882D-3376F294A010}" dt="2023-06-23T21:25:25.713" v="991" actId="20577"/>
          <ac:spMkLst>
            <pc:docMk/>
            <pc:sldMk cId="3388340440" sldId="295"/>
            <ac:spMk id="45" creationId="{CD0B29B1-5CB6-90EE-8DAB-6FBDD49CB2D1}"/>
          </ac:spMkLst>
        </pc:spChg>
        <pc:grpChg chg="mod">
          <ac:chgData name="John Burke" userId="b3282151093dce5f" providerId="LiveId" clId="{92F0CF36-E157-46E5-882D-3376F294A010}" dt="2023-06-23T21:25:32.101" v="996" actId="20577"/>
          <ac:grpSpMkLst>
            <pc:docMk/>
            <pc:sldMk cId="3388340440" sldId="295"/>
            <ac:grpSpMk id="19" creationId="{1EA34514-75A7-BCEB-A788-15EBF8DFDF0B}"/>
          </ac:grpSpMkLst>
        </pc:grpChg>
        <pc:cxnChg chg="mod">
          <ac:chgData name="John Burke" userId="b3282151093dce5f" providerId="LiveId" clId="{92F0CF36-E157-46E5-882D-3376F294A010}" dt="2023-06-23T21:25:32.101" v="996" actId="20577"/>
          <ac:cxnSpMkLst>
            <pc:docMk/>
            <pc:sldMk cId="3388340440" sldId="295"/>
            <ac:cxnSpMk id="23" creationId="{80E3711E-EA88-881B-8396-1EE34C8DE84F}"/>
          </ac:cxnSpMkLst>
        </pc:cxnChg>
      </pc:sldChg>
      <pc:sldChg chg="modSp add mod replId">
        <pc:chgData name="John Burke" userId="b3282151093dce5f" providerId="LiveId" clId="{92F0CF36-E157-46E5-882D-3376F294A010}" dt="2023-06-23T21:26:07.275" v="1005" actId="14100"/>
        <pc:sldMkLst>
          <pc:docMk/>
          <pc:sldMk cId="2756142156" sldId="296"/>
        </pc:sldMkLst>
        <pc:spChg chg="mod">
          <ac:chgData name="John Burke" userId="b3282151093dce5f" providerId="LiveId" clId="{92F0CF36-E157-46E5-882D-3376F294A010}" dt="2023-06-23T21:26:07.275" v="1005" actId="14100"/>
          <ac:spMkLst>
            <pc:docMk/>
            <pc:sldMk cId="2756142156" sldId="296"/>
            <ac:spMk id="22" creationId="{D0B7808C-81D0-01E3-4B8E-5A13E3DC704A}"/>
          </ac:spMkLst>
        </pc:spChg>
        <pc:spChg chg="mod">
          <ac:chgData name="John Burke" userId="b3282151093dce5f" providerId="LiveId" clId="{92F0CF36-E157-46E5-882D-3376F294A010}" dt="2023-06-23T21:25:53.232" v="999" actId="20577"/>
          <ac:spMkLst>
            <pc:docMk/>
            <pc:sldMk cId="2756142156" sldId="296"/>
            <ac:spMk id="45" creationId="{CD0B29B1-5CB6-90EE-8DAB-6FBDD49CB2D1}"/>
          </ac:spMkLst>
        </pc:spChg>
        <pc:grpChg chg="mod">
          <ac:chgData name="John Burke" userId="b3282151093dce5f" providerId="LiveId" clId="{92F0CF36-E157-46E5-882D-3376F294A010}" dt="2023-06-23T21:26:03.489" v="1004" actId="20577"/>
          <ac:grpSpMkLst>
            <pc:docMk/>
            <pc:sldMk cId="2756142156" sldId="296"/>
            <ac:grpSpMk id="19" creationId="{1EA34514-75A7-BCEB-A788-15EBF8DFDF0B}"/>
          </ac:grpSpMkLst>
        </pc:grpChg>
        <pc:cxnChg chg="mod">
          <ac:chgData name="John Burke" userId="b3282151093dce5f" providerId="LiveId" clId="{92F0CF36-E157-46E5-882D-3376F294A010}" dt="2023-06-23T21:26:03.489" v="1004" actId="20577"/>
          <ac:cxnSpMkLst>
            <pc:docMk/>
            <pc:sldMk cId="2756142156" sldId="296"/>
            <ac:cxnSpMk id="23" creationId="{80E3711E-EA88-881B-8396-1EE34C8DE84F}"/>
          </ac:cxnSpMkLst>
        </pc:cxnChg>
      </pc:sldChg>
      <pc:sldChg chg="modSp add replId">
        <pc:chgData name="John Burke" userId="b3282151093dce5f" providerId="LiveId" clId="{92F0CF36-E157-46E5-882D-3376F294A010}" dt="2023-06-23T21:26:24.891" v="1011" actId="6549"/>
        <pc:sldMkLst>
          <pc:docMk/>
          <pc:sldMk cId="21644070" sldId="297"/>
        </pc:sldMkLst>
        <pc:spChg chg="mod">
          <ac:chgData name="John Burke" userId="b3282151093dce5f" providerId="LiveId" clId="{92F0CF36-E157-46E5-882D-3376F294A010}" dt="2023-06-23T21:26:24.891" v="1011" actId="6549"/>
          <ac:spMkLst>
            <pc:docMk/>
            <pc:sldMk cId="21644070" sldId="297"/>
            <ac:spMk id="22" creationId="{D0B7808C-81D0-01E3-4B8E-5A13E3DC704A}"/>
          </ac:spMkLst>
        </pc:spChg>
        <pc:spChg chg="mod">
          <ac:chgData name="John Burke" userId="b3282151093dce5f" providerId="LiveId" clId="{92F0CF36-E157-46E5-882D-3376F294A010}" dt="2023-06-23T21:26:17.136" v="1009" actId="20577"/>
          <ac:spMkLst>
            <pc:docMk/>
            <pc:sldMk cId="21644070" sldId="297"/>
            <ac:spMk id="45" creationId="{CD0B29B1-5CB6-90EE-8DAB-6FBDD49CB2D1}"/>
          </ac:spMkLst>
        </pc:spChg>
        <pc:grpChg chg="mod">
          <ac:chgData name="John Burke" userId="b3282151093dce5f" providerId="LiveId" clId="{92F0CF36-E157-46E5-882D-3376F294A010}" dt="2023-06-23T21:26:16.315" v="1008" actId="20577"/>
          <ac:grpSpMkLst>
            <pc:docMk/>
            <pc:sldMk cId="21644070" sldId="297"/>
            <ac:grpSpMk id="2" creationId="{ECEF946E-C80D-97E3-E634-983499A4EA98}"/>
          </ac:grpSpMkLst>
        </pc:grpChg>
        <pc:grpChg chg="mod">
          <ac:chgData name="John Burke" userId="b3282151093dce5f" providerId="LiveId" clId="{92F0CF36-E157-46E5-882D-3376F294A010}" dt="2023-06-23T21:26:24.891" v="1011" actId="6549"/>
          <ac:grpSpMkLst>
            <pc:docMk/>
            <pc:sldMk cId="21644070" sldId="297"/>
            <ac:grpSpMk id="19" creationId="{1EA34514-75A7-BCEB-A788-15EBF8DFDF0B}"/>
          </ac:grpSpMkLst>
        </pc:grpChg>
        <pc:cxnChg chg="mod">
          <ac:chgData name="John Burke" userId="b3282151093dce5f" providerId="LiveId" clId="{92F0CF36-E157-46E5-882D-3376F294A010}" dt="2023-06-23T21:26:16.315" v="1008" actId="20577"/>
          <ac:cxnSpMkLst>
            <pc:docMk/>
            <pc:sldMk cId="21644070" sldId="297"/>
            <ac:cxnSpMk id="21" creationId="{D30178F8-3D9D-2BC2-CD9B-3527AE3D1A37}"/>
          </ac:cxnSpMkLst>
        </pc:cxnChg>
        <pc:cxnChg chg="mod">
          <ac:chgData name="John Burke" userId="b3282151093dce5f" providerId="LiveId" clId="{92F0CF36-E157-46E5-882D-3376F294A010}" dt="2023-06-23T21:26:24.891" v="1011" actId="6549"/>
          <ac:cxnSpMkLst>
            <pc:docMk/>
            <pc:sldMk cId="21644070" sldId="297"/>
            <ac:cxnSpMk id="23" creationId="{80E3711E-EA88-881B-8396-1EE34C8DE84F}"/>
          </ac:cxnSpMkLst>
        </pc:cxnChg>
      </pc:sldChg>
      <pc:sldChg chg="modSp add replId">
        <pc:chgData name="John Burke" userId="b3282151093dce5f" providerId="LiveId" clId="{92F0CF36-E157-46E5-882D-3376F294A010}" dt="2023-06-23T21:26:48.191" v="1017" actId="6549"/>
        <pc:sldMkLst>
          <pc:docMk/>
          <pc:sldMk cId="227512096" sldId="298"/>
        </pc:sldMkLst>
        <pc:spChg chg="mod">
          <ac:chgData name="John Burke" userId="b3282151093dce5f" providerId="LiveId" clId="{92F0CF36-E157-46E5-882D-3376F294A010}" dt="2023-06-23T21:26:48.191" v="1017" actId="6549"/>
          <ac:spMkLst>
            <pc:docMk/>
            <pc:sldMk cId="227512096" sldId="298"/>
            <ac:spMk id="22" creationId="{D0B7808C-81D0-01E3-4B8E-5A13E3DC704A}"/>
          </ac:spMkLst>
        </pc:spChg>
        <pc:spChg chg="mod">
          <ac:chgData name="John Burke" userId="b3282151093dce5f" providerId="LiveId" clId="{92F0CF36-E157-46E5-882D-3376F294A010}" dt="2023-06-23T21:26:40.572" v="1015" actId="20577"/>
          <ac:spMkLst>
            <pc:docMk/>
            <pc:sldMk cId="227512096" sldId="298"/>
            <ac:spMk id="45" creationId="{CD0B29B1-5CB6-90EE-8DAB-6FBDD49CB2D1}"/>
          </ac:spMkLst>
        </pc:spChg>
        <pc:grpChg chg="mod">
          <ac:chgData name="John Burke" userId="b3282151093dce5f" providerId="LiveId" clId="{92F0CF36-E157-46E5-882D-3376F294A010}" dt="2023-06-23T21:26:48.191" v="1017" actId="6549"/>
          <ac:grpSpMkLst>
            <pc:docMk/>
            <pc:sldMk cId="227512096" sldId="298"/>
            <ac:grpSpMk id="19" creationId="{1EA34514-75A7-BCEB-A788-15EBF8DFDF0B}"/>
          </ac:grpSpMkLst>
        </pc:grpChg>
        <pc:cxnChg chg="mod">
          <ac:chgData name="John Burke" userId="b3282151093dce5f" providerId="LiveId" clId="{92F0CF36-E157-46E5-882D-3376F294A010}" dt="2023-06-23T21:26:48.191" v="1017" actId="6549"/>
          <ac:cxnSpMkLst>
            <pc:docMk/>
            <pc:sldMk cId="227512096" sldId="298"/>
            <ac:cxnSpMk id="23" creationId="{80E3711E-EA88-881B-8396-1EE34C8DE84F}"/>
          </ac:cxnSpMkLst>
        </pc:cxnChg>
      </pc:sldChg>
      <pc:sldChg chg="modSp add replId">
        <pc:chgData name="John Burke" userId="b3282151093dce5f" providerId="LiveId" clId="{92F0CF36-E157-46E5-882D-3376F294A010}" dt="2023-06-23T21:27:13.380" v="1023" actId="6549"/>
        <pc:sldMkLst>
          <pc:docMk/>
          <pc:sldMk cId="56509791" sldId="299"/>
        </pc:sldMkLst>
        <pc:spChg chg="mod">
          <ac:chgData name="John Burke" userId="b3282151093dce5f" providerId="LiveId" clId="{92F0CF36-E157-46E5-882D-3376F294A010}" dt="2023-06-23T21:27:13.380" v="1023" actId="6549"/>
          <ac:spMkLst>
            <pc:docMk/>
            <pc:sldMk cId="56509791" sldId="299"/>
            <ac:spMk id="22" creationId="{D0B7808C-81D0-01E3-4B8E-5A13E3DC704A}"/>
          </ac:spMkLst>
        </pc:spChg>
        <pc:spChg chg="mod">
          <ac:chgData name="John Burke" userId="b3282151093dce5f" providerId="LiveId" clId="{92F0CF36-E157-46E5-882D-3376F294A010}" dt="2023-06-23T21:27:08.581" v="1021" actId="20577"/>
          <ac:spMkLst>
            <pc:docMk/>
            <pc:sldMk cId="56509791" sldId="299"/>
            <ac:spMk id="45" creationId="{CD0B29B1-5CB6-90EE-8DAB-6FBDD49CB2D1}"/>
          </ac:spMkLst>
        </pc:spChg>
        <pc:grpChg chg="mod">
          <ac:chgData name="John Burke" userId="b3282151093dce5f" providerId="LiveId" clId="{92F0CF36-E157-46E5-882D-3376F294A010}" dt="2023-06-23T21:27:07.790" v="1020" actId="20577"/>
          <ac:grpSpMkLst>
            <pc:docMk/>
            <pc:sldMk cId="56509791" sldId="299"/>
            <ac:grpSpMk id="2" creationId="{ECEF946E-C80D-97E3-E634-983499A4EA98}"/>
          </ac:grpSpMkLst>
        </pc:grpChg>
        <pc:grpChg chg="mod">
          <ac:chgData name="John Burke" userId="b3282151093dce5f" providerId="LiveId" clId="{92F0CF36-E157-46E5-882D-3376F294A010}" dt="2023-06-23T21:27:13.380" v="1023" actId="6549"/>
          <ac:grpSpMkLst>
            <pc:docMk/>
            <pc:sldMk cId="56509791" sldId="299"/>
            <ac:grpSpMk id="19" creationId="{1EA34514-75A7-BCEB-A788-15EBF8DFDF0B}"/>
          </ac:grpSpMkLst>
        </pc:grpChg>
        <pc:cxnChg chg="mod">
          <ac:chgData name="John Burke" userId="b3282151093dce5f" providerId="LiveId" clId="{92F0CF36-E157-46E5-882D-3376F294A010}" dt="2023-06-23T21:27:07.790" v="1020" actId="20577"/>
          <ac:cxnSpMkLst>
            <pc:docMk/>
            <pc:sldMk cId="56509791" sldId="299"/>
            <ac:cxnSpMk id="21" creationId="{D30178F8-3D9D-2BC2-CD9B-3527AE3D1A37}"/>
          </ac:cxnSpMkLst>
        </pc:cxnChg>
        <pc:cxnChg chg="mod">
          <ac:chgData name="John Burke" userId="b3282151093dce5f" providerId="LiveId" clId="{92F0CF36-E157-46E5-882D-3376F294A010}" dt="2023-06-23T21:27:13.380" v="1023" actId="6549"/>
          <ac:cxnSpMkLst>
            <pc:docMk/>
            <pc:sldMk cId="56509791" sldId="299"/>
            <ac:cxnSpMk id="23" creationId="{80E3711E-EA88-881B-8396-1EE34C8DE84F}"/>
          </ac:cxnSpMkLst>
        </pc:cxnChg>
      </pc:sldChg>
      <pc:sldChg chg="modSp add replId">
        <pc:chgData name="John Burke" userId="b3282151093dce5f" providerId="LiveId" clId="{92F0CF36-E157-46E5-882D-3376F294A010}" dt="2023-06-23T21:27:40.077" v="1029" actId="20577"/>
        <pc:sldMkLst>
          <pc:docMk/>
          <pc:sldMk cId="432130766" sldId="300"/>
        </pc:sldMkLst>
        <pc:spChg chg="mod">
          <ac:chgData name="John Burke" userId="b3282151093dce5f" providerId="LiveId" clId="{92F0CF36-E157-46E5-882D-3376F294A010}" dt="2023-06-23T21:27:40.077" v="1029" actId="20577"/>
          <ac:spMkLst>
            <pc:docMk/>
            <pc:sldMk cId="432130766" sldId="300"/>
            <ac:spMk id="22" creationId="{D0B7808C-81D0-01E3-4B8E-5A13E3DC704A}"/>
          </ac:spMkLst>
        </pc:spChg>
        <pc:spChg chg="mod">
          <ac:chgData name="John Burke" userId="b3282151093dce5f" providerId="LiveId" clId="{92F0CF36-E157-46E5-882D-3376F294A010}" dt="2023-06-23T21:27:34.062" v="1027" actId="20577"/>
          <ac:spMkLst>
            <pc:docMk/>
            <pc:sldMk cId="432130766" sldId="300"/>
            <ac:spMk id="45" creationId="{CD0B29B1-5CB6-90EE-8DAB-6FBDD49CB2D1}"/>
          </ac:spMkLst>
        </pc:spChg>
        <pc:grpChg chg="mod">
          <ac:chgData name="John Burke" userId="b3282151093dce5f" providerId="LiveId" clId="{92F0CF36-E157-46E5-882D-3376F294A010}" dt="2023-06-23T21:27:33.265" v="1026" actId="20577"/>
          <ac:grpSpMkLst>
            <pc:docMk/>
            <pc:sldMk cId="432130766" sldId="300"/>
            <ac:grpSpMk id="2" creationId="{ECEF946E-C80D-97E3-E634-983499A4EA98}"/>
          </ac:grpSpMkLst>
        </pc:grpChg>
        <pc:cxnChg chg="mod">
          <ac:chgData name="John Burke" userId="b3282151093dce5f" providerId="LiveId" clId="{92F0CF36-E157-46E5-882D-3376F294A010}" dt="2023-06-23T21:27:33.265" v="1026" actId="20577"/>
          <ac:cxnSpMkLst>
            <pc:docMk/>
            <pc:sldMk cId="432130766" sldId="300"/>
            <ac:cxnSpMk id="21" creationId="{D30178F8-3D9D-2BC2-CD9B-3527AE3D1A37}"/>
          </ac:cxnSpMkLst>
        </pc:cxnChg>
      </pc:sldChg>
      <pc:sldChg chg="modSp add ord">
        <pc:chgData name="John Burke" userId="b3282151093dce5f" providerId="LiveId" clId="{92F0CF36-E157-46E5-882D-3376F294A010}" dt="2023-06-23T21:29:39.623" v="1034" actId="20577"/>
        <pc:sldMkLst>
          <pc:docMk/>
          <pc:sldMk cId="409544420" sldId="301"/>
        </pc:sldMkLst>
        <pc:spChg chg="mod">
          <ac:chgData name="John Burke" userId="b3282151093dce5f" providerId="LiveId" clId="{92F0CF36-E157-46E5-882D-3376F294A010}" dt="2023-06-23T21:29:39.623" v="1034" actId="20577"/>
          <ac:spMkLst>
            <pc:docMk/>
            <pc:sldMk cId="409544420" sldId="301"/>
            <ac:spMk id="45" creationId="{CD0B29B1-5CB6-90EE-8DAB-6FBDD49CB2D1}"/>
          </ac:spMkLst>
        </pc:spChg>
      </pc:sldChg>
      <pc:sldChg chg="modSp add ord replId">
        <pc:chgData name="John Burke" userId="b3282151093dce5f" providerId="LiveId" clId="{92F0CF36-E157-46E5-882D-3376F294A010}" dt="2023-06-23T21:29:49.927" v="1036" actId="20577"/>
        <pc:sldMkLst>
          <pc:docMk/>
          <pc:sldMk cId="1230684731" sldId="302"/>
        </pc:sldMkLst>
        <pc:spChg chg="mod">
          <ac:chgData name="John Burke" userId="b3282151093dce5f" providerId="LiveId" clId="{92F0CF36-E157-46E5-882D-3376F294A010}" dt="2023-06-23T21:29:49.927" v="1036" actId="20577"/>
          <ac:spMkLst>
            <pc:docMk/>
            <pc:sldMk cId="1230684731" sldId="302"/>
            <ac:spMk id="45" creationId="{CD0B29B1-5CB6-90EE-8DAB-6FBDD49CB2D1}"/>
          </ac:spMkLst>
        </pc:spChg>
      </pc:sldChg>
      <pc:sldChg chg="modSp add ord replId">
        <pc:chgData name="John Burke" userId="b3282151093dce5f" providerId="LiveId" clId="{92F0CF36-E157-46E5-882D-3376F294A010}" dt="2023-06-23T21:29:56.132" v="1038" actId="20577"/>
        <pc:sldMkLst>
          <pc:docMk/>
          <pc:sldMk cId="128797393" sldId="303"/>
        </pc:sldMkLst>
        <pc:spChg chg="mod">
          <ac:chgData name="John Burke" userId="b3282151093dce5f" providerId="LiveId" clId="{92F0CF36-E157-46E5-882D-3376F294A010}" dt="2023-06-23T21:29:56.132" v="1038" actId="20577"/>
          <ac:spMkLst>
            <pc:docMk/>
            <pc:sldMk cId="128797393" sldId="303"/>
            <ac:spMk id="45" creationId="{CD0B29B1-5CB6-90EE-8DAB-6FBDD49CB2D1}"/>
          </ac:spMkLst>
        </pc:spChg>
      </pc:sldChg>
      <pc:sldChg chg="modSp add ord replId">
        <pc:chgData name="John Burke" userId="b3282151093dce5f" providerId="LiveId" clId="{92F0CF36-E157-46E5-882D-3376F294A010}" dt="2023-06-23T21:30:07.956" v="1042" actId="20577"/>
        <pc:sldMkLst>
          <pc:docMk/>
          <pc:sldMk cId="2670120783" sldId="304"/>
        </pc:sldMkLst>
        <pc:spChg chg="mod">
          <ac:chgData name="John Burke" userId="b3282151093dce5f" providerId="LiveId" clId="{92F0CF36-E157-46E5-882D-3376F294A010}" dt="2023-06-23T21:30:07.956" v="1042" actId="20577"/>
          <ac:spMkLst>
            <pc:docMk/>
            <pc:sldMk cId="2670120783" sldId="304"/>
            <ac:spMk id="45" creationId="{CD0B29B1-5CB6-90EE-8DAB-6FBDD49CB2D1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1FBAD7A-C851-4638-B862-C49C896E04EC}" type="datetimeFigureOut">
              <a:rPr lang="en-GB" smtClean="0"/>
              <a:t>25/07/2023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F6CF3C0-B2A9-48EB-BFDE-20C936C316B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409060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B4524-1BAB-4089-8DD8-AB81AE5C4BCA}" type="datetimeFigureOut">
              <a:rPr lang="en-GB" smtClean="0"/>
              <a:t>25/07/2023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AD515-A251-4DFC-AB00-6F686A8C0B5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557088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B4524-1BAB-4089-8DD8-AB81AE5C4BCA}" type="datetimeFigureOut">
              <a:rPr lang="en-GB" smtClean="0"/>
              <a:t>25/07/2023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AD515-A251-4DFC-AB00-6F686A8C0B5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280331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B4524-1BAB-4089-8DD8-AB81AE5C4BCA}" type="datetimeFigureOut">
              <a:rPr lang="en-GB" smtClean="0"/>
              <a:t>25/07/2023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AD515-A251-4DFC-AB00-6F686A8C0B5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855540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B4524-1BAB-4089-8DD8-AB81AE5C4BCA}" type="datetimeFigureOut">
              <a:rPr lang="en-GB" smtClean="0"/>
              <a:t>25/07/2023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AD515-A251-4DFC-AB00-6F686A8C0B5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959031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B4524-1BAB-4089-8DD8-AB81AE5C4BCA}" type="datetimeFigureOut">
              <a:rPr lang="en-GB" smtClean="0"/>
              <a:t>25/07/2023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AD515-A251-4DFC-AB00-6F686A8C0B5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478213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B4524-1BAB-4089-8DD8-AB81AE5C4BCA}" type="datetimeFigureOut">
              <a:rPr lang="en-GB" smtClean="0"/>
              <a:t>25/07/2023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AD515-A251-4DFC-AB00-6F686A8C0B5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3295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B4524-1BAB-4089-8DD8-AB81AE5C4BCA}" type="datetimeFigureOut">
              <a:rPr lang="en-GB" smtClean="0"/>
              <a:t>25/07/2023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AD515-A251-4DFC-AB00-6F686A8C0B5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427202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B4524-1BAB-4089-8DD8-AB81AE5C4BCA}" type="datetimeFigureOut">
              <a:rPr lang="en-GB" smtClean="0"/>
              <a:t>25/07/2023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AD515-A251-4DFC-AB00-6F686A8C0B5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87064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B4524-1BAB-4089-8DD8-AB81AE5C4BCA}" type="datetimeFigureOut">
              <a:rPr lang="en-GB" smtClean="0"/>
              <a:t>25/07/2023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AD515-A251-4DFC-AB00-6F686A8C0B5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570694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B4524-1BAB-4089-8DD8-AB81AE5C4BCA}" type="datetimeFigureOut">
              <a:rPr lang="en-GB" smtClean="0"/>
              <a:t>25/07/2023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AD515-A251-4DFC-AB00-6F686A8C0B5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836432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B4524-1BAB-4089-8DD8-AB81AE5C4BCA}" type="datetimeFigureOut">
              <a:rPr lang="en-GB" smtClean="0"/>
              <a:t>25/07/2023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AD515-A251-4DFC-AB00-6F686A8C0B5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834117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3B4524-1BAB-4089-8DD8-AB81AE5C4BCA}" type="datetimeFigureOut">
              <a:rPr lang="en-GB" smtClean="0"/>
              <a:t>25/07/2023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6AD515-A251-4DFC-AB00-6F686A8C0B5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554645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8.png"/><Relationship Id="rId4" Type="http://schemas.openxmlformats.org/officeDocument/2006/relationships/image" Target="../media/image17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0.png"/><Relationship Id="rId4" Type="http://schemas.openxmlformats.org/officeDocument/2006/relationships/image" Target="../media/image19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2.png"/><Relationship Id="rId4" Type="http://schemas.openxmlformats.org/officeDocument/2006/relationships/image" Target="../media/image21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3.png"/><Relationship Id="rId4" Type="http://schemas.openxmlformats.org/officeDocument/2006/relationships/image" Target="../media/image11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4.png"/><Relationship Id="rId4" Type="http://schemas.openxmlformats.org/officeDocument/2006/relationships/image" Target="../media/image13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6.png"/><Relationship Id="rId4" Type="http://schemas.openxmlformats.org/officeDocument/2006/relationships/image" Target="../media/image25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6.png"/><Relationship Id="rId4" Type="http://schemas.openxmlformats.org/officeDocument/2006/relationships/image" Target="../media/image15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8.png"/><Relationship Id="rId4" Type="http://schemas.openxmlformats.org/officeDocument/2006/relationships/image" Target="../media/image27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0.png"/><Relationship Id="rId4" Type="http://schemas.openxmlformats.org/officeDocument/2006/relationships/image" Target="../media/image29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2.png"/><Relationship Id="rId4" Type="http://schemas.openxmlformats.org/officeDocument/2006/relationships/image" Target="../media/image31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6.png"/><Relationship Id="rId4" Type="http://schemas.openxmlformats.org/officeDocument/2006/relationships/image" Target="../media/image25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4.png"/><Relationship Id="rId4" Type="http://schemas.openxmlformats.org/officeDocument/2006/relationships/image" Target="../media/image33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.png"/><Relationship Id="rId4" Type="http://schemas.openxmlformats.org/officeDocument/2006/relationships/image" Target="../media/image15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4.png"/><Relationship Id="rId4" Type="http://schemas.openxmlformats.org/officeDocument/2006/relationships/image" Target="../media/image27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6.png"/><Relationship Id="rId4" Type="http://schemas.openxmlformats.org/officeDocument/2006/relationships/image" Target="../media/image35.pn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7.png"/><Relationship Id="rId4" Type="http://schemas.openxmlformats.org/officeDocument/2006/relationships/image" Target="../media/image17.pn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7.png"/><Relationship Id="rId4" Type="http://schemas.openxmlformats.org/officeDocument/2006/relationships/image" Target="../media/image2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8.png"/><Relationship Id="rId4" Type="http://schemas.openxmlformats.org/officeDocument/2006/relationships/image" Target="../media/image11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0.png"/><Relationship Id="rId4" Type="http://schemas.openxmlformats.org/officeDocument/2006/relationships/image" Target="../media/image60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0.png"/><Relationship Id="rId4" Type="http://schemas.openxmlformats.org/officeDocument/2006/relationships/image" Target="../media/image80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0.png"/><Relationship Id="rId4" Type="http://schemas.openxmlformats.org/officeDocument/2006/relationships/image" Target="../media/image10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>
                <a:latin typeface="Comic Sans MS" panose="030F0702030302020204" pitchFamily="66" charset="0"/>
              </a:rPr>
              <a:t>Kitchen Table</a:t>
            </a:r>
            <a:endParaRPr lang="en-GB" sz="4400" dirty="0">
              <a:latin typeface="Comic Sans MS" panose="030F0702030302020204" pitchFamily="66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/>
              <a:t>From a question in the UKMT JMC </a:t>
            </a:r>
            <a:r>
              <a:rPr lang="en-GB"/>
              <a:t>2000 paper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9528283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EBF3AA2C-07BF-3C58-A22F-F9BD24A7197A}"/>
              </a:ext>
            </a:extLst>
          </p:cNvPr>
          <p:cNvSpPr/>
          <p:nvPr/>
        </p:nvSpPr>
        <p:spPr>
          <a:xfrm>
            <a:off x="2383490" y="1118328"/>
            <a:ext cx="4377021" cy="5029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GB" sz="2000" dirty="0">
                <a:latin typeface="Comic Sans MS" panose="030F0702030302020204" pitchFamily="66" charset="0"/>
              </a:rPr>
              <a:t>Find the height of the table.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DC9D58D-48AF-B964-91FB-0217FF257212}"/>
              </a:ext>
            </a:extLst>
          </p:cNvPr>
          <p:cNvSpPr txBox="1"/>
          <p:nvPr/>
        </p:nvSpPr>
        <p:spPr>
          <a:xfrm>
            <a:off x="2151802" y="152400"/>
            <a:ext cx="484039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latin typeface="Comic Sans MS" panose="030F0702030302020204" pitchFamily="66" charset="0"/>
              </a:rPr>
              <a:t>Kitchen Table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4A784EA2-3566-A78D-EC2B-120D222F5F8D}"/>
              </a:ext>
            </a:extLst>
          </p:cNvPr>
          <p:cNvSpPr txBox="1"/>
          <p:nvPr/>
        </p:nvSpPr>
        <p:spPr>
          <a:xfrm>
            <a:off x="133700" y="5943542"/>
            <a:ext cx="257960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>
                <a:latin typeface="Comic Sans MS" panose="030F0702030302020204" pitchFamily="66" charset="0"/>
              </a:rPr>
              <a:t>(not drawn to scale)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461C3A1-B771-2889-BF80-ADC049AC0137}"/>
              </a:ext>
            </a:extLst>
          </p:cNvPr>
          <p:cNvSpPr/>
          <p:nvPr/>
        </p:nvSpPr>
        <p:spPr>
          <a:xfrm>
            <a:off x="1981201" y="2966148"/>
            <a:ext cx="252000" cy="2520000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  <a:ln>
            <a:solidFill>
              <a:schemeClr val="bg2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1EBE0F6-6D48-1D50-7EE0-7E1FDD8625DD}"/>
              </a:ext>
            </a:extLst>
          </p:cNvPr>
          <p:cNvSpPr/>
          <p:nvPr/>
        </p:nvSpPr>
        <p:spPr>
          <a:xfrm>
            <a:off x="4823953" y="2966148"/>
            <a:ext cx="252000" cy="2520000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  <a:ln>
            <a:solidFill>
              <a:schemeClr val="bg2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72465C1A-6975-D9FB-B39C-60A27B2F1BC5}"/>
              </a:ext>
            </a:extLst>
          </p:cNvPr>
          <p:cNvCxnSpPr/>
          <p:nvPr/>
        </p:nvCxnSpPr>
        <p:spPr>
          <a:xfrm>
            <a:off x="419100" y="5534244"/>
            <a:ext cx="5705475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angle 13">
            <a:extLst>
              <a:ext uri="{FF2B5EF4-FFF2-40B4-BE49-F238E27FC236}">
                <a16:creationId xmlns:a16="http://schemas.microsoft.com/office/drawing/2014/main" id="{0A0BEBE8-3A3C-6004-C680-FBBBE35A6E2D}"/>
              </a:ext>
            </a:extLst>
          </p:cNvPr>
          <p:cNvSpPr/>
          <p:nvPr/>
        </p:nvSpPr>
        <p:spPr>
          <a:xfrm rot="5400000">
            <a:off x="4780157" y="2191323"/>
            <a:ext cx="699799" cy="276224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solidFill>
              <a:schemeClr val="bg2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D362949A-C711-1F95-A05E-B38ADD0D3017}"/>
              </a:ext>
            </a:extLst>
          </p:cNvPr>
          <p:cNvSpPr/>
          <p:nvPr/>
        </p:nvSpPr>
        <p:spPr>
          <a:xfrm rot="5400000">
            <a:off x="1476781" y="4998609"/>
            <a:ext cx="699799" cy="276224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solidFill>
              <a:schemeClr val="bg2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F55B518F-3790-3B52-07F2-BAC671DD0CB3}"/>
              </a:ext>
            </a:extLst>
          </p:cNvPr>
          <p:cNvSpPr/>
          <p:nvPr/>
        </p:nvSpPr>
        <p:spPr>
          <a:xfrm>
            <a:off x="5099244" y="5214796"/>
            <a:ext cx="699799" cy="276224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solidFill>
              <a:schemeClr val="bg2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2F33455F-9DD8-A4A8-1695-660A2D11664B}"/>
              </a:ext>
            </a:extLst>
          </p:cNvPr>
          <p:cNvSpPr/>
          <p:nvPr/>
        </p:nvSpPr>
        <p:spPr>
          <a:xfrm>
            <a:off x="1786094" y="2400420"/>
            <a:ext cx="699799" cy="276224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solidFill>
              <a:schemeClr val="bg2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1EA34514-75A7-BCEB-A788-15EBF8DFDF0B}"/>
              </a:ext>
            </a:extLst>
          </p:cNvPr>
          <p:cNvGrpSpPr/>
          <p:nvPr/>
        </p:nvGrpSpPr>
        <p:grpSpPr>
          <a:xfrm>
            <a:off x="5357567" y="1979535"/>
            <a:ext cx="1167877" cy="3225736"/>
            <a:chOff x="-12803" y="1101213"/>
            <a:chExt cx="1167877" cy="3225736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2" name="TextBox 21">
                  <a:extLst>
                    <a:ext uri="{FF2B5EF4-FFF2-40B4-BE49-F238E27FC236}">
                      <a16:creationId xmlns:a16="http://schemas.microsoft.com/office/drawing/2014/main" id="{D0B7808C-81D0-01E3-4B8E-5A13E3DC704A}"/>
                    </a:ext>
                  </a:extLst>
                </p:cNvPr>
                <p:cNvSpPr txBox="1"/>
                <p:nvPr/>
              </p:nvSpPr>
              <p:spPr>
                <a:xfrm>
                  <a:off x="50174" y="2214004"/>
                  <a:ext cx="1104900" cy="52322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14:m>
                    <m:oMath xmlns:m="http://schemas.openxmlformats.org/officeDocument/2006/math">
                      <m:r>
                        <a:rPr lang="en-GB" sz="2800" b="0" i="1" dirty="0" smtClean="0">
                          <a:latin typeface="Cambria Math" panose="02040503050406030204" pitchFamily="18" charset="0"/>
                        </a:rPr>
                        <m:t>94</m:t>
                      </m:r>
                    </m:oMath>
                  </a14:m>
                  <a:r>
                    <a:rPr lang="en-GB" sz="2800" dirty="0"/>
                    <a:t> cm</a:t>
                  </a:r>
                </a:p>
              </p:txBody>
            </p:sp>
          </mc:Choice>
          <mc:Fallback xmlns="">
            <p:sp>
              <p:nvSpPr>
                <p:cNvPr id="22" name="TextBox 21">
                  <a:extLst>
                    <a:ext uri="{FF2B5EF4-FFF2-40B4-BE49-F238E27FC236}">
                      <a16:creationId xmlns:a16="http://schemas.microsoft.com/office/drawing/2014/main" id="{D0B7808C-81D0-01E3-4B8E-5A13E3DC704A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0174" y="2214004"/>
                  <a:ext cx="1104900" cy="523220"/>
                </a:xfrm>
                <a:prstGeom prst="rect">
                  <a:avLst/>
                </a:prstGeom>
                <a:blipFill>
                  <a:blip r:embed="rId4"/>
                  <a:stretch>
                    <a:fillRect t="-10465" r="-10497" b="-32558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23" name="Straight Arrow Connector 22">
              <a:extLst>
                <a:ext uri="{FF2B5EF4-FFF2-40B4-BE49-F238E27FC236}">
                  <a16:creationId xmlns:a16="http://schemas.microsoft.com/office/drawing/2014/main" id="{80E3711E-EA88-881B-8396-1EE34C8DE84F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-12803" y="1101213"/>
              <a:ext cx="0" cy="3225736"/>
            </a:xfrm>
            <a:prstGeom prst="straightConnector1">
              <a:avLst/>
            </a:prstGeom>
            <a:ln w="12700">
              <a:solidFill>
                <a:schemeClr val="tx1"/>
              </a:solidFill>
              <a:headEnd type="triangle" w="lg" len="lg"/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" name="Rectangle 8">
            <a:extLst>
              <a:ext uri="{FF2B5EF4-FFF2-40B4-BE49-F238E27FC236}">
                <a16:creationId xmlns:a16="http://schemas.microsoft.com/office/drawing/2014/main" id="{60530E89-C674-686E-E4AF-23845929C2DA}"/>
              </a:ext>
            </a:extLst>
          </p:cNvPr>
          <p:cNvSpPr/>
          <p:nvPr/>
        </p:nvSpPr>
        <p:spPr>
          <a:xfrm rot="5400000">
            <a:off x="3394691" y="1082953"/>
            <a:ext cx="264881" cy="3482075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  <a:ln>
            <a:solidFill>
              <a:schemeClr val="bg2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ECEF946E-C80D-97E3-E634-983499A4EA98}"/>
              </a:ext>
            </a:extLst>
          </p:cNvPr>
          <p:cNvGrpSpPr/>
          <p:nvPr/>
        </p:nvGrpSpPr>
        <p:grpSpPr>
          <a:xfrm>
            <a:off x="514350" y="2390895"/>
            <a:ext cx="1175274" cy="2395926"/>
            <a:chOff x="-45077" y="1101213"/>
            <a:chExt cx="1175274" cy="2395926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5" name="TextBox 44">
                  <a:extLst>
                    <a:ext uri="{FF2B5EF4-FFF2-40B4-BE49-F238E27FC236}">
                      <a16:creationId xmlns:a16="http://schemas.microsoft.com/office/drawing/2014/main" id="{CD0B29B1-5CB6-90EE-8DAB-6FBDD49CB2D1}"/>
                    </a:ext>
                  </a:extLst>
                </p:cNvPr>
                <p:cNvSpPr txBox="1"/>
                <p:nvPr/>
              </p:nvSpPr>
              <p:spPr>
                <a:xfrm>
                  <a:off x="-45077" y="2214004"/>
                  <a:ext cx="1135151" cy="52322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14:m>
                    <m:oMath xmlns:m="http://schemas.openxmlformats.org/officeDocument/2006/math">
                      <m:r>
                        <a:rPr lang="en-GB" sz="2800" b="0" i="1" dirty="0" smtClean="0">
                          <a:latin typeface="Cambria Math" panose="02040503050406030204" pitchFamily="18" charset="0"/>
                        </a:rPr>
                        <m:t>82</m:t>
                      </m:r>
                    </m:oMath>
                  </a14:m>
                  <a:r>
                    <a:rPr lang="en-GB" sz="2800" dirty="0"/>
                    <a:t> cm</a:t>
                  </a:r>
                </a:p>
              </p:txBody>
            </p:sp>
          </mc:Choice>
          <mc:Fallback xmlns="">
            <p:sp>
              <p:nvSpPr>
                <p:cNvPr id="45" name="TextBox 44">
                  <a:extLst>
                    <a:ext uri="{FF2B5EF4-FFF2-40B4-BE49-F238E27FC236}">
                      <a16:creationId xmlns:a16="http://schemas.microsoft.com/office/drawing/2014/main" id="{CD0B29B1-5CB6-90EE-8DAB-6FBDD49CB2D1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-45077" y="2214004"/>
                  <a:ext cx="1135151" cy="523220"/>
                </a:xfrm>
                <a:prstGeom prst="rect">
                  <a:avLst/>
                </a:prstGeom>
                <a:blipFill>
                  <a:blip r:embed="rId5"/>
                  <a:stretch>
                    <a:fillRect t="-11628" r="-6952" b="-32558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21" name="Straight Arrow Connector 20">
              <a:extLst>
                <a:ext uri="{FF2B5EF4-FFF2-40B4-BE49-F238E27FC236}">
                  <a16:creationId xmlns:a16="http://schemas.microsoft.com/office/drawing/2014/main" id="{D30178F8-3D9D-2BC2-CD9B-3527AE3D1A3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130197" y="1101213"/>
              <a:ext cx="0" cy="2395926"/>
            </a:xfrm>
            <a:prstGeom prst="straightConnector1">
              <a:avLst/>
            </a:prstGeom>
            <a:ln w="12700">
              <a:solidFill>
                <a:schemeClr val="tx1"/>
              </a:solidFill>
              <a:headEnd type="triangle" w="lg" len="lg"/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5" name="TextBox 24">
            <a:extLst>
              <a:ext uri="{FF2B5EF4-FFF2-40B4-BE49-F238E27FC236}">
                <a16:creationId xmlns:a16="http://schemas.microsoft.com/office/drawing/2014/main" id="{D6ECFBBD-2748-C81A-CF1E-29F1A0FC3CA8}"/>
              </a:ext>
            </a:extLst>
          </p:cNvPr>
          <p:cNvSpPr txBox="1"/>
          <p:nvPr/>
        </p:nvSpPr>
        <p:spPr>
          <a:xfrm>
            <a:off x="133700" y="820619"/>
            <a:ext cx="89755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Four identical blocks of wood are placed touching a table as shown in the diagram.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3F8F2AB1-1762-19EC-98E1-DDA6CD0DDB37}"/>
              </a:ext>
            </a:extLst>
          </p:cNvPr>
          <p:cNvSpPr/>
          <p:nvPr/>
        </p:nvSpPr>
        <p:spPr>
          <a:xfrm>
            <a:off x="7800677" y="5813162"/>
            <a:ext cx="990977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GB" sz="2000" b="1" dirty="0">
                <a:latin typeface="Bradley Hand ITC" panose="03070402050302030203" pitchFamily="66" charset="0"/>
              </a:rPr>
              <a:t>SIC_94</a:t>
            </a:r>
          </a:p>
        </p:txBody>
      </p:sp>
    </p:spTree>
    <p:extLst>
      <p:ext uri="{BB962C8B-B14F-4D97-AF65-F5344CB8AC3E}">
        <p14:creationId xmlns:p14="http://schemas.microsoft.com/office/powerpoint/2010/main" val="158698275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EBF3AA2C-07BF-3C58-A22F-F9BD24A7197A}"/>
              </a:ext>
            </a:extLst>
          </p:cNvPr>
          <p:cNvSpPr/>
          <p:nvPr/>
        </p:nvSpPr>
        <p:spPr>
          <a:xfrm>
            <a:off x="2383490" y="1118328"/>
            <a:ext cx="4377021" cy="5029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GB" sz="2000" dirty="0">
                <a:latin typeface="Comic Sans MS" panose="030F0702030302020204" pitchFamily="66" charset="0"/>
              </a:rPr>
              <a:t>Find the height of the table.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DC9D58D-48AF-B964-91FB-0217FF257212}"/>
              </a:ext>
            </a:extLst>
          </p:cNvPr>
          <p:cNvSpPr txBox="1"/>
          <p:nvPr/>
        </p:nvSpPr>
        <p:spPr>
          <a:xfrm>
            <a:off x="2151802" y="152400"/>
            <a:ext cx="484039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latin typeface="Comic Sans MS" panose="030F0702030302020204" pitchFamily="66" charset="0"/>
              </a:rPr>
              <a:t>Kitchen Table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4A784EA2-3566-A78D-EC2B-120D222F5F8D}"/>
              </a:ext>
            </a:extLst>
          </p:cNvPr>
          <p:cNvSpPr txBox="1"/>
          <p:nvPr/>
        </p:nvSpPr>
        <p:spPr>
          <a:xfrm>
            <a:off x="133700" y="5943542"/>
            <a:ext cx="257960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>
                <a:latin typeface="Comic Sans MS" panose="030F0702030302020204" pitchFamily="66" charset="0"/>
              </a:rPr>
              <a:t>(not drawn to scale)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461C3A1-B771-2889-BF80-ADC049AC0137}"/>
              </a:ext>
            </a:extLst>
          </p:cNvPr>
          <p:cNvSpPr/>
          <p:nvPr/>
        </p:nvSpPr>
        <p:spPr>
          <a:xfrm>
            <a:off x="1981201" y="2966148"/>
            <a:ext cx="252000" cy="2520000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  <a:ln>
            <a:solidFill>
              <a:schemeClr val="bg2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1EBE0F6-6D48-1D50-7EE0-7E1FDD8625DD}"/>
              </a:ext>
            </a:extLst>
          </p:cNvPr>
          <p:cNvSpPr/>
          <p:nvPr/>
        </p:nvSpPr>
        <p:spPr>
          <a:xfrm>
            <a:off x="4823953" y="2966148"/>
            <a:ext cx="252000" cy="2520000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  <a:ln>
            <a:solidFill>
              <a:schemeClr val="bg2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72465C1A-6975-D9FB-B39C-60A27B2F1BC5}"/>
              </a:ext>
            </a:extLst>
          </p:cNvPr>
          <p:cNvCxnSpPr/>
          <p:nvPr/>
        </p:nvCxnSpPr>
        <p:spPr>
          <a:xfrm>
            <a:off x="419100" y="5534244"/>
            <a:ext cx="5705475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angle 13">
            <a:extLst>
              <a:ext uri="{FF2B5EF4-FFF2-40B4-BE49-F238E27FC236}">
                <a16:creationId xmlns:a16="http://schemas.microsoft.com/office/drawing/2014/main" id="{0A0BEBE8-3A3C-6004-C680-FBBBE35A6E2D}"/>
              </a:ext>
            </a:extLst>
          </p:cNvPr>
          <p:cNvSpPr/>
          <p:nvPr/>
        </p:nvSpPr>
        <p:spPr>
          <a:xfrm rot="5400000">
            <a:off x="4780157" y="2191323"/>
            <a:ext cx="699799" cy="276224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solidFill>
              <a:schemeClr val="bg2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D362949A-C711-1F95-A05E-B38ADD0D3017}"/>
              </a:ext>
            </a:extLst>
          </p:cNvPr>
          <p:cNvSpPr/>
          <p:nvPr/>
        </p:nvSpPr>
        <p:spPr>
          <a:xfrm rot="5400000">
            <a:off x="1476781" y="4998609"/>
            <a:ext cx="699799" cy="276224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solidFill>
              <a:schemeClr val="bg2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F55B518F-3790-3B52-07F2-BAC671DD0CB3}"/>
              </a:ext>
            </a:extLst>
          </p:cNvPr>
          <p:cNvSpPr/>
          <p:nvPr/>
        </p:nvSpPr>
        <p:spPr>
          <a:xfrm>
            <a:off x="5099244" y="5214796"/>
            <a:ext cx="699799" cy="276224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solidFill>
              <a:schemeClr val="bg2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2F33455F-9DD8-A4A8-1695-660A2D11664B}"/>
              </a:ext>
            </a:extLst>
          </p:cNvPr>
          <p:cNvSpPr/>
          <p:nvPr/>
        </p:nvSpPr>
        <p:spPr>
          <a:xfrm>
            <a:off x="1786094" y="2400420"/>
            <a:ext cx="699799" cy="276224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solidFill>
              <a:schemeClr val="bg2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1EA34514-75A7-BCEB-A788-15EBF8DFDF0B}"/>
              </a:ext>
            </a:extLst>
          </p:cNvPr>
          <p:cNvGrpSpPr/>
          <p:nvPr/>
        </p:nvGrpSpPr>
        <p:grpSpPr>
          <a:xfrm>
            <a:off x="5357567" y="1979535"/>
            <a:ext cx="1167877" cy="3225736"/>
            <a:chOff x="-12803" y="1101213"/>
            <a:chExt cx="1167877" cy="3225736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2" name="TextBox 21">
                  <a:extLst>
                    <a:ext uri="{FF2B5EF4-FFF2-40B4-BE49-F238E27FC236}">
                      <a16:creationId xmlns:a16="http://schemas.microsoft.com/office/drawing/2014/main" id="{D0B7808C-81D0-01E3-4B8E-5A13E3DC704A}"/>
                    </a:ext>
                  </a:extLst>
                </p:cNvPr>
                <p:cNvSpPr txBox="1"/>
                <p:nvPr/>
              </p:nvSpPr>
              <p:spPr>
                <a:xfrm>
                  <a:off x="50174" y="2214004"/>
                  <a:ext cx="1104900" cy="52322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14:m>
                    <m:oMath xmlns:m="http://schemas.openxmlformats.org/officeDocument/2006/math">
                      <m:r>
                        <a:rPr lang="en-GB" sz="2800" b="0" i="1" dirty="0" smtClean="0">
                          <a:latin typeface="Cambria Math" panose="02040503050406030204" pitchFamily="18" charset="0"/>
                        </a:rPr>
                        <m:t>95</m:t>
                      </m:r>
                    </m:oMath>
                  </a14:m>
                  <a:r>
                    <a:rPr lang="en-GB" sz="2800" dirty="0"/>
                    <a:t> cm</a:t>
                  </a:r>
                </a:p>
              </p:txBody>
            </p:sp>
          </mc:Choice>
          <mc:Fallback xmlns="">
            <p:sp>
              <p:nvSpPr>
                <p:cNvPr id="22" name="TextBox 21">
                  <a:extLst>
                    <a:ext uri="{FF2B5EF4-FFF2-40B4-BE49-F238E27FC236}">
                      <a16:creationId xmlns:a16="http://schemas.microsoft.com/office/drawing/2014/main" id="{D0B7808C-81D0-01E3-4B8E-5A13E3DC704A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0174" y="2214004"/>
                  <a:ext cx="1104900" cy="523220"/>
                </a:xfrm>
                <a:prstGeom prst="rect">
                  <a:avLst/>
                </a:prstGeom>
                <a:blipFill>
                  <a:blip r:embed="rId4"/>
                  <a:stretch>
                    <a:fillRect t="-10465" r="-10497" b="-32558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23" name="Straight Arrow Connector 22">
              <a:extLst>
                <a:ext uri="{FF2B5EF4-FFF2-40B4-BE49-F238E27FC236}">
                  <a16:creationId xmlns:a16="http://schemas.microsoft.com/office/drawing/2014/main" id="{80E3711E-EA88-881B-8396-1EE34C8DE84F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-12803" y="1101213"/>
              <a:ext cx="0" cy="3225736"/>
            </a:xfrm>
            <a:prstGeom prst="straightConnector1">
              <a:avLst/>
            </a:prstGeom>
            <a:ln w="12700">
              <a:solidFill>
                <a:schemeClr val="tx1"/>
              </a:solidFill>
              <a:headEnd type="triangle" w="lg" len="lg"/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" name="Rectangle 8">
            <a:extLst>
              <a:ext uri="{FF2B5EF4-FFF2-40B4-BE49-F238E27FC236}">
                <a16:creationId xmlns:a16="http://schemas.microsoft.com/office/drawing/2014/main" id="{60530E89-C674-686E-E4AF-23845929C2DA}"/>
              </a:ext>
            </a:extLst>
          </p:cNvPr>
          <p:cNvSpPr/>
          <p:nvPr/>
        </p:nvSpPr>
        <p:spPr>
          <a:xfrm rot="5400000">
            <a:off x="3394691" y="1082953"/>
            <a:ext cx="264881" cy="3482075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  <a:ln>
            <a:solidFill>
              <a:schemeClr val="bg2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ECEF946E-C80D-97E3-E634-983499A4EA98}"/>
              </a:ext>
            </a:extLst>
          </p:cNvPr>
          <p:cNvGrpSpPr/>
          <p:nvPr/>
        </p:nvGrpSpPr>
        <p:grpSpPr>
          <a:xfrm>
            <a:off x="514350" y="2390895"/>
            <a:ext cx="1175274" cy="2395926"/>
            <a:chOff x="-45077" y="1101213"/>
            <a:chExt cx="1175274" cy="2395926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5" name="TextBox 44">
                  <a:extLst>
                    <a:ext uri="{FF2B5EF4-FFF2-40B4-BE49-F238E27FC236}">
                      <a16:creationId xmlns:a16="http://schemas.microsoft.com/office/drawing/2014/main" id="{CD0B29B1-5CB6-90EE-8DAB-6FBDD49CB2D1}"/>
                    </a:ext>
                  </a:extLst>
                </p:cNvPr>
                <p:cNvSpPr txBox="1"/>
                <p:nvPr/>
              </p:nvSpPr>
              <p:spPr>
                <a:xfrm>
                  <a:off x="-45077" y="2214004"/>
                  <a:ext cx="1135151" cy="52322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14:m>
                    <m:oMath xmlns:m="http://schemas.openxmlformats.org/officeDocument/2006/math">
                      <m:r>
                        <a:rPr lang="en-GB" sz="2800" b="0" i="1" dirty="0" smtClean="0">
                          <a:latin typeface="Cambria Math" panose="02040503050406030204" pitchFamily="18" charset="0"/>
                        </a:rPr>
                        <m:t>83</m:t>
                      </m:r>
                    </m:oMath>
                  </a14:m>
                  <a:r>
                    <a:rPr lang="en-GB" sz="2800" dirty="0"/>
                    <a:t> cm</a:t>
                  </a:r>
                </a:p>
              </p:txBody>
            </p:sp>
          </mc:Choice>
          <mc:Fallback xmlns="">
            <p:sp>
              <p:nvSpPr>
                <p:cNvPr id="45" name="TextBox 44">
                  <a:extLst>
                    <a:ext uri="{FF2B5EF4-FFF2-40B4-BE49-F238E27FC236}">
                      <a16:creationId xmlns:a16="http://schemas.microsoft.com/office/drawing/2014/main" id="{CD0B29B1-5CB6-90EE-8DAB-6FBDD49CB2D1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-45077" y="2214004"/>
                  <a:ext cx="1135151" cy="523220"/>
                </a:xfrm>
                <a:prstGeom prst="rect">
                  <a:avLst/>
                </a:prstGeom>
                <a:blipFill>
                  <a:blip r:embed="rId5"/>
                  <a:stretch>
                    <a:fillRect t="-11628" r="-6952" b="-32558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21" name="Straight Arrow Connector 20">
              <a:extLst>
                <a:ext uri="{FF2B5EF4-FFF2-40B4-BE49-F238E27FC236}">
                  <a16:creationId xmlns:a16="http://schemas.microsoft.com/office/drawing/2014/main" id="{D30178F8-3D9D-2BC2-CD9B-3527AE3D1A3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130197" y="1101213"/>
              <a:ext cx="0" cy="2395926"/>
            </a:xfrm>
            <a:prstGeom prst="straightConnector1">
              <a:avLst/>
            </a:prstGeom>
            <a:ln w="12700">
              <a:solidFill>
                <a:schemeClr val="tx1"/>
              </a:solidFill>
              <a:headEnd type="triangle" w="lg" len="lg"/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5" name="TextBox 24">
            <a:extLst>
              <a:ext uri="{FF2B5EF4-FFF2-40B4-BE49-F238E27FC236}">
                <a16:creationId xmlns:a16="http://schemas.microsoft.com/office/drawing/2014/main" id="{D6ECFBBD-2748-C81A-CF1E-29F1A0FC3CA8}"/>
              </a:ext>
            </a:extLst>
          </p:cNvPr>
          <p:cNvSpPr txBox="1"/>
          <p:nvPr/>
        </p:nvSpPr>
        <p:spPr>
          <a:xfrm>
            <a:off x="133700" y="820619"/>
            <a:ext cx="89755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Four identical blocks of wood are placed touching a table as shown in the diagram.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6BD78119-1CC3-9343-9B9C-094AE5E50802}"/>
              </a:ext>
            </a:extLst>
          </p:cNvPr>
          <p:cNvSpPr/>
          <p:nvPr/>
        </p:nvSpPr>
        <p:spPr>
          <a:xfrm>
            <a:off x="7800677" y="5813162"/>
            <a:ext cx="990977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GB" sz="2000" b="1" dirty="0">
                <a:latin typeface="Bradley Hand ITC" panose="03070402050302030203" pitchFamily="66" charset="0"/>
              </a:rPr>
              <a:t>SIC_94</a:t>
            </a:r>
          </a:p>
        </p:txBody>
      </p:sp>
    </p:spTree>
    <p:extLst>
      <p:ext uri="{BB962C8B-B14F-4D97-AF65-F5344CB8AC3E}">
        <p14:creationId xmlns:p14="http://schemas.microsoft.com/office/powerpoint/2010/main" val="290023689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EBF3AA2C-07BF-3C58-A22F-F9BD24A7197A}"/>
              </a:ext>
            </a:extLst>
          </p:cNvPr>
          <p:cNvSpPr/>
          <p:nvPr/>
        </p:nvSpPr>
        <p:spPr>
          <a:xfrm>
            <a:off x="2383490" y="1118328"/>
            <a:ext cx="4377021" cy="5029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GB" sz="2000" dirty="0">
                <a:latin typeface="Comic Sans MS" panose="030F0702030302020204" pitchFamily="66" charset="0"/>
              </a:rPr>
              <a:t>Find the height of the table.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DC9D58D-48AF-B964-91FB-0217FF257212}"/>
              </a:ext>
            </a:extLst>
          </p:cNvPr>
          <p:cNvSpPr txBox="1"/>
          <p:nvPr/>
        </p:nvSpPr>
        <p:spPr>
          <a:xfrm>
            <a:off x="2151802" y="152400"/>
            <a:ext cx="484039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latin typeface="Comic Sans MS" panose="030F0702030302020204" pitchFamily="66" charset="0"/>
              </a:rPr>
              <a:t>Kitchen Table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4A784EA2-3566-A78D-EC2B-120D222F5F8D}"/>
              </a:ext>
            </a:extLst>
          </p:cNvPr>
          <p:cNvSpPr txBox="1"/>
          <p:nvPr/>
        </p:nvSpPr>
        <p:spPr>
          <a:xfrm>
            <a:off x="133700" y="5943542"/>
            <a:ext cx="257960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>
                <a:latin typeface="Comic Sans MS" panose="030F0702030302020204" pitchFamily="66" charset="0"/>
              </a:rPr>
              <a:t>(not drawn to scale)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461C3A1-B771-2889-BF80-ADC049AC0137}"/>
              </a:ext>
            </a:extLst>
          </p:cNvPr>
          <p:cNvSpPr/>
          <p:nvPr/>
        </p:nvSpPr>
        <p:spPr>
          <a:xfrm>
            <a:off x="1981201" y="2966148"/>
            <a:ext cx="252000" cy="2520000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  <a:ln>
            <a:solidFill>
              <a:schemeClr val="bg2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1EBE0F6-6D48-1D50-7EE0-7E1FDD8625DD}"/>
              </a:ext>
            </a:extLst>
          </p:cNvPr>
          <p:cNvSpPr/>
          <p:nvPr/>
        </p:nvSpPr>
        <p:spPr>
          <a:xfrm>
            <a:off x="4823953" y="2966148"/>
            <a:ext cx="252000" cy="2520000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  <a:ln>
            <a:solidFill>
              <a:schemeClr val="bg2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72465C1A-6975-D9FB-B39C-60A27B2F1BC5}"/>
              </a:ext>
            </a:extLst>
          </p:cNvPr>
          <p:cNvCxnSpPr/>
          <p:nvPr/>
        </p:nvCxnSpPr>
        <p:spPr>
          <a:xfrm>
            <a:off x="419100" y="5534244"/>
            <a:ext cx="5705475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angle 13">
            <a:extLst>
              <a:ext uri="{FF2B5EF4-FFF2-40B4-BE49-F238E27FC236}">
                <a16:creationId xmlns:a16="http://schemas.microsoft.com/office/drawing/2014/main" id="{0A0BEBE8-3A3C-6004-C680-FBBBE35A6E2D}"/>
              </a:ext>
            </a:extLst>
          </p:cNvPr>
          <p:cNvSpPr/>
          <p:nvPr/>
        </p:nvSpPr>
        <p:spPr>
          <a:xfrm rot="5400000">
            <a:off x="4780157" y="2191323"/>
            <a:ext cx="699799" cy="276224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solidFill>
              <a:schemeClr val="bg2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D362949A-C711-1F95-A05E-B38ADD0D3017}"/>
              </a:ext>
            </a:extLst>
          </p:cNvPr>
          <p:cNvSpPr/>
          <p:nvPr/>
        </p:nvSpPr>
        <p:spPr>
          <a:xfrm rot="5400000">
            <a:off x="1476781" y="4998609"/>
            <a:ext cx="699799" cy="276224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solidFill>
              <a:schemeClr val="bg2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F55B518F-3790-3B52-07F2-BAC671DD0CB3}"/>
              </a:ext>
            </a:extLst>
          </p:cNvPr>
          <p:cNvSpPr/>
          <p:nvPr/>
        </p:nvSpPr>
        <p:spPr>
          <a:xfrm>
            <a:off x="5099244" y="5214796"/>
            <a:ext cx="699799" cy="276224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solidFill>
              <a:schemeClr val="bg2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2F33455F-9DD8-A4A8-1695-660A2D11664B}"/>
              </a:ext>
            </a:extLst>
          </p:cNvPr>
          <p:cNvSpPr/>
          <p:nvPr/>
        </p:nvSpPr>
        <p:spPr>
          <a:xfrm>
            <a:off x="1786094" y="2400420"/>
            <a:ext cx="699799" cy="276224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solidFill>
              <a:schemeClr val="bg2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1EA34514-75A7-BCEB-A788-15EBF8DFDF0B}"/>
              </a:ext>
            </a:extLst>
          </p:cNvPr>
          <p:cNvGrpSpPr/>
          <p:nvPr/>
        </p:nvGrpSpPr>
        <p:grpSpPr>
          <a:xfrm>
            <a:off x="5357567" y="1979535"/>
            <a:ext cx="1167877" cy="3225736"/>
            <a:chOff x="-12803" y="1101213"/>
            <a:chExt cx="1167877" cy="3225736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2" name="TextBox 21">
                  <a:extLst>
                    <a:ext uri="{FF2B5EF4-FFF2-40B4-BE49-F238E27FC236}">
                      <a16:creationId xmlns:a16="http://schemas.microsoft.com/office/drawing/2014/main" id="{D0B7808C-81D0-01E3-4B8E-5A13E3DC704A}"/>
                    </a:ext>
                  </a:extLst>
                </p:cNvPr>
                <p:cNvSpPr txBox="1"/>
                <p:nvPr/>
              </p:nvSpPr>
              <p:spPr>
                <a:xfrm>
                  <a:off x="50174" y="2214004"/>
                  <a:ext cx="1104900" cy="52322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14:m>
                    <m:oMath xmlns:m="http://schemas.openxmlformats.org/officeDocument/2006/math">
                      <m:r>
                        <a:rPr lang="en-GB" sz="2800" b="0" i="1" dirty="0" smtClean="0">
                          <a:latin typeface="Cambria Math" panose="02040503050406030204" pitchFamily="18" charset="0"/>
                        </a:rPr>
                        <m:t>98</m:t>
                      </m:r>
                    </m:oMath>
                  </a14:m>
                  <a:r>
                    <a:rPr lang="en-GB" sz="2800" dirty="0"/>
                    <a:t> cm</a:t>
                  </a:r>
                </a:p>
              </p:txBody>
            </p:sp>
          </mc:Choice>
          <mc:Fallback xmlns="">
            <p:sp>
              <p:nvSpPr>
                <p:cNvPr id="22" name="TextBox 21">
                  <a:extLst>
                    <a:ext uri="{FF2B5EF4-FFF2-40B4-BE49-F238E27FC236}">
                      <a16:creationId xmlns:a16="http://schemas.microsoft.com/office/drawing/2014/main" id="{D0B7808C-81D0-01E3-4B8E-5A13E3DC704A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0174" y="2214004"/>
                  <a:ext cx="1104900" cy="523220"/>
                </a:xfrm>
                <a:prstGeom prst="rect">
                  <a:avLst/>
                </a:prstGeom>
                <a:blipFill>
                  <a:blip r:embed="rId4"/>
                  <a:stretch>
                    <a:fillRect t="-10465" r="-10497" b="-32558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23" name="Straight Arrow Connector 22">
              <a:extLst>
                <a:ext uri="{FF2B5EF4-FFF2-40B4-BE49-F238E27FC236}">
                  <a16:creationId xmlns:a16="http://schemas.microsoft.com/office/drawing/2014/main" id="{80E3711E-EA88-881B-8396-1EE34C8DE84F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-12803" y="1101213"/>
              <a:ext cx="0" cy="3225736"/>
            </a:xfrm>
            <a:prstGeom prst="straightConnector1">
              <a:avLst/>
            </a:prstGeom>
            <a:ln w="12700">
              <a:solidFill>
                <a:schemeClr val="tx1"/>
              </a:solidFill>
              <a:headEnd type="triangle" w="lg" len="lg"/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" name="Rectangle 8">
            <a:extLst>
              <a:ext uri="{FF2B5EF4-FFF2-40B4-BE49-F238E27FC236}">
                <a16:creationId xmlns:a16="http://schemas.microsoft.com/office/drawing/2014/main" id="{60530E89-C674-686E-E4AF-23845929C2DA}"/>
              </a:ext>
            </a:extLst>
          </p:cNvPr>
          <p:cNvSpPr/>
          <p:nvPr/>
        </p:nvSpPr>
        <p:spPr>
          <a:xfrm rot="5400000">
            <a:off x="3394691" y="1082953"/>
            <a:ext cx="264881" cy="3482075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  <a:ln>
            <a:solidFill>
              <a:schemeClr val="bg2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ECEF946E-C80D-97E3-E634-983499A4EA98}"/>
              </a:ext>
            </a:extLst>
          </p:cNvPr>
          <p:cNvGrpSpPr/>
          <p:nvPr/>
        </p:nvGrpSpPr>
        <p:grpSpPr>
          <a:xfrm>
            <a:off x="514350" y="2390895"/>
            <a:ext cx="1175274" cy="2395926"/>
            <a:chOff x="-45077" y="1101213"/>
            <a:chExt cx="1175274" cy="2395926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5" name="TextBox 44">
                  <a:extLst>
                    <a:ext uri="{FF2B5EF4-FFF2-40B4-BE49-F238E27FC236}">
                      <a16:creationId xmlns:a16="http://schemas.microsoft.com/office/drawing/2014/main" id="{CD0B29B1-5CB6-90EE-8DAB-6FBDD49CB2D1}"/>
                    </a:ext>
                  </a:extLst>
                </p:cNvPr>
                <p:cNvSpPr txBox="1"/>
                <p:nvPr/>
              </p:nvSpPr>
              <p:spPr>
                <a:xfrm>
                  <a:off x="-45077" y="2214004"/>
                  <a:ext cx="1135151" cy="52322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14:m>
                    <m:oMath xmlns:m="http://schemas.openxmlformats.org/officeDocument/2006/math">
                      <m:r>
                        <a:rPr lang="en-GB" sz="2800" b="0" i="1" dirty="0" smtClean="0">
                          <a:latin typeface="Cambria Math" panose="02040503050406030204" pitchFamily="18" charset="0"/>
                        </a:rPr>
                        <m:t>84</m:t>
                      </m:r>
                    </m:oMath>
                  </a14:m>
                  <a:r>
                    <a:rPr lang="en-GB" sz="2800" dirty="0"/>
                    <a:t> cm</a:t>
                  </a:r>
                </a:p>
              </p:txBody>
            </p:sp>
          </mc:Choice>
          <mc:Fallback xmlns="">
            <p:sp>
              <p:nvSpPr>
                <p:cNvPr id="45" name="TextBox 44">
                  <a:extLst>
                    <a:ext uri="{FF2B5EF4-FFF2-40B4-BE49-F238E27FC236}">
                      <a16:creationId xmlns:a16="http://schemas.microsoft.com/office/drawing/2014/main" id="{CD0B29B1-5CB6-90EE-8DAB-6FBDD49CB2D1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-45077" y="2214004"/>
                  <a:ext cx="1135151" cy="523220"/>
                </a:xfrm>
                <a:prstGeom prst="rect">
                  <a:avLst/>
                </a:prstGeom>
                <a:blipFill>
                  <a:blip r:embed="rId5"/>
                  <a:stretch>
                    <a:fillRect t="-11628" r="-6952" b="-32558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21" name="Straight Arrow Connector 20">
              <a:extLst>
                <a:ext uri="{FF2B5EF4-FFF2-40B4-BE49-F238E27FC236}">
                  <a16:creationId xmlns:a16="http://schemas.microsoft.com/office/drawing/2014/main" id="{D30178F8-3D9D-2BC2-CD9B-3527AE3D1A3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130197" y="1101213"/>
              <a:ext cx="0" cy="2395926"/>
            </a:xfrm>
            <a:prstGeom prst="straightConnector1">
              <a:avLst/>
            </a:prstGeom>
            <a:ln w="12700">
              <a:solidFill>
                <a:schemeClr val="tx1"/>
              </a:solidFill>
              <a:headEnd type="triangle" w="lg" len="lg"/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5" name="TextBox 24">
            <a:extLst>
              <a:ext uri="{FF2B5EF4-FFF2-40B4-BE49-F238E27FC236}">
                <a16:creationId xmlns:a16="http://schemas.microsoft.com/office/drawing/2014/main" id="{D6ECFBBD-2748-C81A-CF1E-29F1A0FC3CA8}"/>
              </a:ext>
            </a:extLst>
          </p:cNvPr>
          <p:cNvSpPr txBox="1"/>
          <p:nvPr/>
        </p:nvSpPr>
        <p:spPr>
          <a:xfrm>
            <a:off x="133700" y="820619"/>
            <a:ext cx="89755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Four identical blocks of wood are placed touching a table as shown in the diagram.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D750E2AA-3D62-3F2A-321F-12EDDB8D36EF}"/>
              </a:ext>
            </a:extLst>
          </p:cNvPr>
          <p:cNvSpPr/>
          <p:nvPr/>
        </p:nvSpPr>
        <p:spPr>
          <a:xfrm>
            <a:off x="7800677" y="5813162"/>
            <a:ext cx="990977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GB" sz="2000" b="1" dirty="0">
                <a:latin typeface="Bradley Hand ITC" panose="03070402050302030203" pitchFamily="66" charset="0"/>
              </a:rPr>
              <a:t>SIC_94</a:t>
            </a:r>
          </a:p>
        </p:txBody>
      </p:sp>
    </p:spTree>
    <p:extLst>
      <p:ext uri="{BB962C8B-B14F-4D97-AF65-F5344CB8AC3E}">
        <p14:creationId xmlns:p14="http://schemas.microsoft.com/office/powerpoint/2010/main" val="59155934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EBF3AA2C-07BF-3C58-A22F-F9BD24A7197A}"/>
              </a:ext>
            </a:extLst>
          </p:cNvPr>
          <p:cNvSpPr/>
          <p:nvPr/>
        </p:nvSpPr>
        <p:spPr>
          <a:xfrm>
            <a:off x="2383490" y="1118328"/>
            <a:ext cx="4377021" cy="5029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GB" sz="2000" dirty="0">
                <a:latin typeface="Comic Sans MS" panose="030F0702030302020204" pitchFamily="66" charset="0"/>
              </a:rPr>
              <a:t>Find the height of the table.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DC9D58D-48AF-B964-91FB-0217FF257212}"/>
              </a:ext>
            </a:extLst>
          </p:cNvPr>
          <p:cNvSpPr txBox="1"/>
          <p:nvPr/>
        </p:nvSpPr>
        <p:spPr>
          <a:xfrm>
            <a:off x="2151802" y="152400"/>
            <a:ext cx="484039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latin typeface="Comic Sans MS" panose="030F0702030302020204" pitchFamily="66" charset="0"/>
              </a:rPr>
              <a:t>Kitchen Table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4A784EA2-3566-A78D-EC2B-120D222F5F8D}"/>
              </a:ext>
            </a:extLst>
          </p:cNvPr>
          <p:cNvSpPr txBox="1"/>
          <p:nvPr/>
        </p:nvSpPr>
        <p:spPr>
          <a:xfrm>
            <a:off x="133700" y="5943542"/>
            <a:ext cx="257960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>
                <a:latin typeface="Comic Sans MS" panose="030F0702030302020204" pitchFamily="66" charset="0"/>
              </a:rPr>
              <a:t>(not drawn to scale)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461C3A1-B771-2889-BF80-ADC049AC0137}"/>
              </a:ext>
            </a:extLst>
          </p:cNvPr>
          <p:cNvSpPr/>
          <p:nvPr/>
        </p:nvSpPr>
        <p:spPr>
          <a:xfrm>
            <a:off x="1981201" y="2966148"/>
            <a:ext cx="252000" cy="2520000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  <a:ln>
            <a:solidFill>
              <a:schemeClr val="bg2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1EBE0F6-6D48-1D50-7EE0-7E1FDD8625DD}"/>
              </a:ext>
            </a:extLst>
          </p:cNvPr>
          <p:cNvSpPr/>
          <p:nvPr/>
        </p:nvSpPr>
        <p:spPr>
          <a:xfrm>
            <a:off x="4823953" y="2966148"/>
            <a:ext cx="252000" cy="2520000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  <a:ln>
            <a:solidFill>
              <a:schemeClr val="bg2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72465C1A-6975-D9FB-B39C-60A27B2F1BC5}"/>
              </a:ext>
            </a:extLst>
          </p:cNvPr>
          <p:cNvCxnSpPr/>
          <p:nvPr/>
        </p:nvCxnSpPr>
        <p:spPr>
          <a:xfrm>
            <a:off x="419100" y="5534244"/>
            <a:ext cx="5705475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angle 13">
            <a:extLst>
              <a:ext uri="{FF2B5EF4-FFF2-40B4-BE49-F238E27FC236}">
                <a16:creationId xmlns:a16="http://schemas.microsoft.com/office/drawing/2014/main" id="{0A0BEBE8-3A3C-6004-C680-FBBBE35A6E2D}"/>
              </a:ext>
            </a:extLst>
          </p:cNvPr>
          <p:cNvSpPr/>
          <p:nvPr/>
        </p:nvSpPr>
        <p:spPr>
          <a:xfrm rot="5400000">
            <a:off x="4780157" y="2191323"/>
            <a:ext cx="699799" cy="276224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solidFill>
              <a:schemeClr val="bg2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D362949A-C711-1F95-A05E-B38ADD0D3017}"/>
              </a:ext>
            </a:extLst>
          </p:cNvPr>
          <p:cNvSpPr/>
          <p:nvPr/>
        </p:nvSpPr>
        <p:spPr>
          <a:xfrm rot="5400000">
            <a:off x="1476781" y="4998609"/>
            <a:ext cx="699799" cy="276224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solidFill>
              <a:schemeClr val="bg2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F55B518F-3790-3B52-07F2-BAC671DD0CB3}"/>
              </a:ext>
            </a:extLst>
          </p:cNvPr>
          <p:cNvSpPr/>
          <p:nvPr/>
        </p:nvSpPr>
        <p:spPr>
          <a:xfrm>
            <a:off x="5099244" y="5214796"/>
            <a:ext cx="699799" cy="276224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solidFill>
              <a:schemeClr val="bg2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2F33455F-9DD8-A4A8-1695-660A2D11664B}"/>
              </a:ext>
            </a:extLst>
          </p:cNvPr>
          <p:cNvSpPr/>
          <p:nvPr/>
        </p:nvSpPr>
        <p:spPr>
          <a:xfrm>
            <a:off x="1786094" y="2400420"/>
            <a:ext cx="699799" cy="276224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solidFill>
              <a:schemeClr val="bg2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1EA34514-75A7-BCEB-A788-15EBF8DFDF0B}"/>
              </a:ext>
            </a:extLst>
          </p:cNvPr>
          <p:cNvGrpSpPr/>
          <p:nvPr/>
        </p:nvGrpSpPr>
        <p:grpSpPr>
          <a:xfrm>
            <a:off x="5357567" y="1979535"/>
            <a:ext cx="1167877" cy="3225736"/>
            <a:chOff x="-12803" y="1101213"/>
            <a:chExt cx="1167877" cy="3225736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2" name="TextBox 21">
                  <a:extLst>
                    <a:ext uri="{FF2B5EF4-FFF2-40B4-BE49-F238E27FC236}">
                      <a16:creationId xmlns:a16="http://schemas.microsoft.com/office/drawing/2014/main" id="{D0B7808C-81D0-01E3-4B8E-5A13E3DC704A}"/>
                    </a:ext>
                  </a:extLst>
                </p:cNvPr>
                <p:cNvSpPr txBox="1"/>
                <p:nvPr/>
              </p:nvSpPr>
              <p:spPr>
                <a:xfrm>
                  <a:off x="50174" y="2214004"/>
                  <a:ext cx="1104900" cy="52322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14:m>
                    <m:oMath xmlns:m="http://schemas.openxmlformats.org/officeDocument/2006/math">
                      <m:r>
                        <a:rPr lang="en-GB" sz="2800" b="0" i="1" dirty="0" smtClean="0">
                          <a:latin typeface="Cambria Math" panose="02040503050406030204" pitchFamily="18" charset="0"/>
                        </a:rPr>
                        <m:t>91</m:t>
                      </m:r>
                    </m:oMath>
                  </a14:m>
                  <a:r>
                    <a:rPr lang="en-GB" sz="2800" dirty="0"/>
                    <a:t> cm</a:t>
                  </a:r>
                </a:p>
              </p:txBody>
            </p:sp>
          </mc:Choice>
          <mc:Fallback xmlns="">
            <p:sp>
              <p:nvSpPr>
                <p:cNvPr id="22" name="TextBox 21">
                  <a:extLst>
                    <a:ext uri="{FF2B5EF4-FFF2-40B4-BE49-F238E27FC236}">
                      <a16:creationId xmlns:a16="http://schemas.microsoft.com/office/drawing/2014/main" id="{D0B7808C-81D0-01E3-4B8E-5A13E3DC704A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0174" y="2214004"/>
                  <a:ext cx="1104900" cy="523220"/>
                </a:xfrm>
                <a:prstGeom prst="rect">
                  <a:avLst/>
                </a:prstGeom>
                <a:blipFill>
                  <a:blip r:embed="rId4"/>
                  <a:stretch>
                    <a:fillRect t="-10465" r="-10497" b="-32558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23" name="Straight Arrow Connector 22">
              <a:extLst>
                <a:ext uri="{FF2B5EF4-FFF2-40B4-BE49-F238E27FC236}">
                  <a16:creationId xmlns:a16="http://schemas.microsoft.com/office/drawing/2014/main" id="{80E3711E-EA88-881B-8396-1EE34C8DE84F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-12803" y="1101213"/>
              <a:ext cx="0" cy="3225736"/>
            </a:xfrm>
            <a:prstGeom prst="straightConnector1">
              <a:avLst/>
            </a:prstGeom>
            <a:ln w="12700">
              <a:solidFill>
                <a:schemeClr val="tx1"/>
              </a:solidFill>
              <a:headEnd type="triangle" w="lg" len="lg"/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" name="Rectangle 8">
            <a:extLst>
              <a:ext uri="{FF2B5EF4-FFF2-40B4-BE49-F238E27FC236}">
                <a16:creationId xmlns:a16="http://schemas.microsoft.com/office/drawing/2014/main" id="{60530E89-C674-686E-E4AF-23845929C2DA}"/>
              </a:ext>
            </a:extLst>
          </p:cNvPr>
          <p:cNvSpPr/>
          <p:nvPr/>
        </p:nvSpPr>
        <p:spPr>
          <a:xfrm rot="5400000">
            <a:off x="3394691" y="1082953"/>
            <a:ext cx="264881" cy="3482075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  <a:ln>
            <a:solidFill>
              <a:schemeClr val="bg2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ECEF946E-C80D-97E3-E634-983499A4EA98}"/>
              </a:ext>
            </a:extLst>
          </p:cNvPr>
          <p:cNvGrpSpPr/>
          <p:nvPr/>
        </p:nvGrpSpPr>
        <p:grpSpPr>
          <a:xfrm>
            <a:off x="514350" y="2390895"/>
            <a:ext cx="1175274" cy="2395926"/>
            <a:chOff x="-45077" y="1101213"/>
            <a:chExt cx="1175274" cy="2395926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5" name="TextBox 44">
                  <a:extLst>
                    <a:ext uri="{FF2B5EF4-FFF2-40B4-BE49-F238E27FC236}">
                      <a16:creationId xmlns:a16="http://schemas.microsoft.com/office/drawing/2014/main" id="{CD0B29B1-5CB6-90EE-8DAB-6FBDD49CB2D1}"/>
                    </a:ext>
                  </a:extLst>
                </p:cNvPr>
                <p:cNvSpPr txBox="1"/>
                <p:nvPr/>
              </p:nvSpPr>
              <p:spPr>
                <a:xfrm>
                  <a:off x="-45077" y="2214004"/>
                  <a:ext cx="1135151" cy="52322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14:m>
                    <m:oMath xmlns:m="http://schemas.openxmlformats.org/officeDocument/2006/math">
                      <m:r>
                        <a:rPr lang="en-GB" sz="2800" b="0" i="1" smtClean="0">
                          <a:latin typeface="Cambria Math" panose="02040503050406030204" pitchFamily="18" charset="0"/>
                        </a:rPr>
                        <m:t>79</m:t>
                      </m:r>
                    </m:oMath>
                  </a14:m>
                  <a:r>
                    <a:rPr lang="en-GB" sz="2800" dirty="0"/>
                    <a:t> cm</a:t>
                  </a:r>
                </a:p>
              </p:txBody>
            </p:sp>
          </mc:Choice>
          <mc:Fallback xmlns="">
            <p:sp>
              <p:nvSpPr>
                <p:cNvPr id="45" name="TextBox 44">
                  <a:extLst>
                    <a:ext uri="{FF2B5EF4-FFF2-40B4-BE49-F238E27FC236}">
                      <a16:creationId xmlns:a16="http://schemas.microsoft.com/office/drawing/2014/main" id="{CD0B29B1-5CB6-90EE-8DAB-6FBDD49CB2D1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-45077" y="2214004"/>
                  <a:ext cx="1135151" cy="523220"/>
                </a:xfrm>
                <a:prstGeom prst="rect">
                  <a:avLst/>
                </a:prstGeom>
                <a:blipFill>
                  <a:blip r:embed="rId5"/>
                  <a:stretch>
                    <a:fillRect t="-11628" r="-6952" b="-32558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21" name="Straight Arrow Connector 20">
              <a:extLst>
                <a:ext uri="{FF2B5EF4-FFF2-40B4-BE49-F238E27FC236}">
                  <a16:creationId xmlns:a16="http://schemas.microsoft.com/office/drawing/2014/main" id="{D30178F8-3D9D-2BC2-CD9B-3527AE3D1A3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130197" y="1101213"/>
              <a:ext cx="0" cy="2395926"/>
            </a:xfrm>
            <a:prstGeom prst="straightConnector1">
              <a:avLst/>
            </a:prstGeom>
            <a:ln w="12700">
              <a:solidFill>
                <a:schemeClr val="tx1"/>
              </a:solidFill>
              <a:headEnd type="triangle" w="lg" len="lg"/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5" name="TextBox 24">
            <a:extLst>
              <a:ext uri="{FF2B5EF4-FFF2-40B4-BE49-F238E27FC236}">
                <a16:creationId xmlns:a16="http://schemas.microsoft.com/office/drawing/2014/main" id="{D6ECFBBD-2748-C81A-CF1E-29F1A0FC3CA8}"/>
              </a:ext>
            </a:extLst>
          </p:cNvPr>
          <p:cNvSpPr txBox="1"/>
          <p:nvPr/>
        </p:nvSpPr>
        <p:spPr>
          <a:xfrm>
            <a:off x="133700" y="820619"/>
            <a:ext cx="89755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Four identical blocks of wood are placed touching a table as shown in the diagram.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B0235DD3-E411-A320-4307-5D005CC9DEBE}"/>
              </a:ext>
            </a:extLst>
          </p:cNvPr>
          <p:cNvSpPr/>
          <p:nvPr/>
        </p:nvSpPr>
        <p:spPr>
          <a:xfrm>
            <a:off x="7800677" y="5813162"/>
            <a:ext cx="990977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GB" sz="2000" b="1" dirty="0">
                <a:latin typeface="Bradley Hand ITC" panose="03070402050302030203" pitchFamily="66" charset="0"/>
              </a:rPr>
              <a:t>SIC_94</a:t>
            </a:r>
          </a:p>
        </p:txBody>
      </p:sp>
    </p:spTree>
    <p:extLst>
      <p:ext uri="{BB962C8B-B14F-4D97-AF65-F5344CB8AC3E}">
        <p14:creationId xmlns:p14="http://schemas.microsoft.com/office/powerpoint/2010/main" val="25793999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EBF3AA2C-07BF-3C58-A22F-F9BD24A7197A}"/>
              </a:ext>
            </a:extLst>
          </p:cNvPr>
          <p:cNvSpPr/>
          <p:nvPr/>
        </p:nvSpPr>
        <p:spPr>
          <a:xfrm>
            <a:off x="2383490" y="1118328"/>
            <a:ext cx="4377021" cy="5029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GB" sz="2000" dirty="0">
                <a:latin typeface="Comic Sans MS" panose="030F0702030302020204" pitchFamily="66" charset="0"/>
              </a:rPr>
              <a:t>Find the height of the table.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DC9D58D-48AF-B964-91FB-0217FF257212}"/>
              </a:ext>
            </a:extLst>
          </p:cNvPr>
          <p:cNvSpPr txBox="1"/>
          <p:nvPr/>
        </p:nvSpPr>
        <p:spPr>
          <a:xfrm>
            <a:off x="2151802" y="152400"/>
            <a:ext cx="484039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latin typeface="Comic Sans MS" panose="030F0702030302020204" pitchFamily="66" charset="0"/>
              </a:rPr>
              <a:t>Kitchen Table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4A784EA2-3566-A78D-EC2B-120D222F5F8D}"/>
              </a:ext>
            </a:extLst>
          </p:cNvPr>
          <p:cNvSpPr txBox="1"/>
          <p:nvPr/>
        </p:nvSpPr>
        <p:spPr>
          <a:xfrm>
            <a:off x="133700" y="5943542"/>
            <a:ext cx="257960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>
                <a:latin typeface="Comic Sans MS" panose="030F0702030302020204" pitchFamily="66" charset="0"/>
              </a:rPr>
              <a:t>(not drawn to scale)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461C3A1-B771-2889-BF80-ADC049AC0137}"/>
              </a:ext>
            </a:extLst>
          </p:cNvPr>
          <p:cNvSpPr/>
          <p:nvPr/>
        </p:nvSpPr>
        <p:spPr>
          <a:xfrm>
            <a:off x="1981201" y="2966148"/>
            <a:ext cx="252000" cy="2520000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  <a:ln>
            <a:solidFill>
              <a:schemeClr val="bg2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1EBE0F6-6D48-1D50-7EE0-7E1FDD8625DD}"/>
              </a:ext>
            </a:extLst>
          </p:cNvPr>
          <p:cNvSpPr/>
          <p:nvPr/>
        </p:nvSpPr>
        <p:spPr>
          <a:xfrm>
            <a:off x="4823953" y="2966148"/>
            <a:ext cx="252000" cy="2520000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  <a:ln>
            <a:solidFill>
              <a:schemeClr val="bg2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72465C1A-6975-D9FB-B39C-60A27B2F1BC5}"/>
              </a:ext>
            </a:extLst>
          </p:cNvPr>
          <p:cNvCxnSpPr/>
          <p:nvPr/>
        </p:nvCxnSpPr>
        <p:spPr>
          <a:xfrm>
            <a:off x="419100" y="5534244"/>
            <a:ext cx="5705475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angle 13">
            <a:extLst>
              <a:ext uri="{FF2B5EF4-FFF2-40B4-BE49-F238E27FC236}">
                <a16:creationId xmlns:a16="http://schemas.microsoft.com/office/drawing/2014/main" id="{0A0BEBE8-3A3C-6004-C680-FBBBE35A6E2D}"/>
              </a:ext>
            </a:extLst>
          </p:cNvPr>
          <p:cNvSpPr/>
          <p:nvPr/>
        </p:nvSpPr>
        <p:spPr>
          <a:xfrm rot="5400000">
            <a:off x="4780157" y="2191323"/>
            <a:ext cx="699799" cy="276224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solidFill>
              <a:schemeClr val="bg2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D362949A-C711-1F95-A05E-B38ADD0D3017}"/>
              </a:ext>
            </a:extLst>
          </p:cNvPr>
          <p:cNvSpPr/>
          <p:nvPr/>
        </p:nvSpPr>
        <p:spPr>
          <a:xfrm rot="5400000">
            <a:off x="1476781" y="4998609"/>
            <a:ext cx="699799" cy="276224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solidFill>
              <a:schemeClr val="bg2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F55B518F-3790-3B52-07F2-BAC671DD0CB3}"/>
              </a:ext>
            </a:extLst>
          </p:cNvPr>
          <p:cNvSpPr/>
          <p:nvPr/>
        </p:nvSpPr>
        <p:spPr>
          <a:xfrm>
            <a:off x="5099244" y="5214796"/>
            <a:ext cx="699799" cy="276224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solidFill>
              <a:schemeClr val="bg2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2F33455F-9DD8-A4A8-1695-660A2D11664B}"/>
              </a:ext>
            </a:extLst>
          </p:cNvPr>
          <p:cNvSpPr/>
          <p:nvPr/>
        </p:nvSpPr>
        <p:spPr>
          <a:xfrm>
            <a:off x="1786094" y="2400420"/>
            <a:ext cx="699799" cy="276224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solidFill>
              <a:schemeClr val="bg2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1EA34514-75A7-BCEB-A788-15EBF8DFDF0B}"/>
              </a:ext>
            </a:extLst>
          </p:cNvPr>
          <p:cNvGrpSpPr/>
          <p:nvPr/>
        </p:nvGrpSpPr>
        <p:grpSpPr>
          <a:xfrm>
            <a:off x="5357567" y="1979535"/>
            <a:ext cx="1167877" cy="3225736"/>
            <a:chOff x="-12803" y="1101213"/>
            <a:chExt cx="1167877" cy="3225736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2" name="TextBox 21">
                  <a:extLst>
                    <a:ext uri="{FF2B5EF4-FFF2-40B4-BE49-F238E27FC236}">
                      <a16:creationId xmlns:a16="http://schemas.microsoft.com/office/drawing/2014/main" id="{D0B7808C-81D0-01E3-4B8E-5A13E3DC704A}"/>
                    </a:ext>
                  </a:extLst>
                </p:cNvPr>
                <p:cNvSpPr txBox="1"/>
                <p:nvPr/>
              </p:nvSpPr>
              <p:spPr>
                <a:xfrm>
                  <a:off x="50174" y="2214004"/>
                  <a:ext cx="1104900" cy="52322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14:m>
                    <m:oMath xmlns:m="http://schemas.openxmlformats.org/officeDocument/2006/math">
                      <m:r>
                        <a:rPr lang="en-GB" sz="2800" b="0" i="1" dirty="0" smtClean="0">
                          <a:latin typeface="Cambria Math" panose="02040503050406030204" pitchFamily="18" charset="0"/>
                        </a:rPr>
                        <m:t>92</m:t>
                      </m:r>
                    </m:oMath>
                  </a14:m>
                  <a:r>
                    <a:rPr lang="en-GB" sz="2800" dirty="0"/>
                    <a:t> cm</a:t>
                  </a:r>
                </a:p>
              </p:txBody>
            </p:sp>
          </mc:Choice>
          <mc:Fallback xmlns="">
            <p:sp>
              <p:nvSpPr>
                <p:cNvPr id="22" name="TextBox 21">
                  <a:extLst>
                    <a:ext uri="{FF2B5EF4-FFF2-40B4-BE49-F238E27FC236}">
                      <a16:creationId xmlns:a16="http://schemas.microsoft.com/office/drawing/2014/main" id="{D0B7808C-81D0-01E3-4B8E-5A13E3DC704A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0174" y="2214004"/>
                  <a:ext cx="1104900" cy="523220"/>
                </a:xfrm>
                <a:prstGeom prst="rect">
                  <a:avLst/>
                </a:prstGeom>
                <a:blipFill>
                  <a:blip r:embed="rId4"/>
                  <a:stretch>
                    <a:fillRect t="-10465" r="-10497" b="-32558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23" name="Straight Arrow Connector 22">
              <a:extLst>
                <a:ext uri="{FF2B5EF4-FFF2-40B4-BE49-F238E27FC236}">
                  <a16:creationId xmlns:a16="http://schemas.microsoft.com/office/drawing/2014/main" id="{80E3711E-EA88-881B-8396-1EE34C8DE84F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-12803" y="1101213"/>
              <a:ext cx="0" cy="3225736"/>
            </a:xfrm>
            <a:prstGeom prst="straightConnector1">
              <a:avLst/>
            </a:prstGeom>
            <a:ln w="12700">
              <a:solidFill>
                <a:schemeClr val="tx1"/>
              </a:solidFill>
              <a:headEnd type="triangle" w="lg" len="lg"/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" name="Rectangle 8">
            <a:extLst>
              <a:ext uri="{FF2B5EF4-FFF2-40B4-BE49-F238E27FC236}">
                <a16:creationId xmlns:a16="http://schemas.microsoft.com/office/drawing/2014/main" id="{60530E89-C674-686E-E4AF-23845929C2DA}"/>
              </a:ext>
            </a:extLst>
          </p:cNvPr>
          <p:cNvSpPr/>
          <p:nvPr/>
        </p:nvSpPr>
        <p:spPr>
          <a:xfrm rot="5400000">
            <a:off x="3394691" y="1082953"/>
            <a:ext cx="264881" cy="3482075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  <a:ln>
            <a:solidFill>
              <a:schemeClr val="bg2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ECEF946E-C80D-97E3-E634-983499A4EA98}"/>
              </a:ext>
            </a:extLst>
          </p:cNvPr>
          <p:cNvGrpSpPr/>
          <p:nvPr/>
        </p:nvGrpSpPr>
        <p:grpSpPr>
          <a:xfrm>
            <a:off x="514350" y="2390895"/>
            <a:ext cx="1175274" cy="2395926"/>
            <a:chOff x="-45077" y="1101213"/>
            <a:chExt cx="1175274" cy="2395926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5" name="TextBox 44">
                  <a:extLst>
                    <a:ext uri="{FF2B5EF4-FFF2-40B4-BE49-F238E27FC236}">
                      <a16:creationId xmlns:a16="http://schemas.microsoft.com/office/drawing/2014/main" id="{CD0B29B1-5CB6-90EE-8DAB-6FBDD49CB2D1}"/>
                    </a:ext>
                  </a:extLst>
                </p:cNvPr>
                <p:cNvSpPr txBox="1"/>
                <p:nvPr/>
              </p:nvSpPr>
              <p:spPr>
                <a:xfrm>
                  <a:off x="-45077" y="2214004"/>
                  <a:ext cx="1135151" cy="52322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14:m>
                    <m:oMath xmlns:m="http://schemas.openxmlformats.org/officeDocument/2006/math">
                      <m:r>
                        <a:rPr lang="en-GB" sz="2800" b="0" i="1" smtClean="0">
                          <a:latin typeface="Cambria Math" panose="02040503050406030204" pitchFamily="18" charset="0"/>
                        </a:rPr>
                        <m:t>78</m:t>
                      </m:r>
                    </m:oMath>
                  </a14:m>
                  <a:r>
                    <a:rPr lang="en-GB" sz="2800" dirty="0"/>
                    <a:t> cm</a:t>
                  </a:r>
                </a:p>
              </p:txBody>
            </p:sp>
          </mc:Choice>
          <mc:Fallback xmlns="">
            <p:sp>
              <p:nvSpPr>
                <p:cNvPr id="45" name="TextBox 44">
                  <a:extLst>
                    <a:ext uri="{FF2B5EF4-FFF2-40B4-BE49-F238E27FC236}">
                      <a16:creationId xmlns:a16="http://schemas.microsoft.com/office/drawing/2014/main" id="{CD0B29B1-5CB6-90EE-8DAB-6FBDD49CB2D1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-45077" y="2214004"/>
                  <a:ext cx="1135151" cy="523220"/>
                </a:xfrm>
                <a:prstGeom prst="rect">
                  <a:avLst/>
                </a:prstGeom>
                <a:blipFill>
                  <a:blip r:embed="rId5"/>
                  <a:stretch>
                    <a:fillRect t="-11628" r="-6952" b="-32558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21" name="Straight Arrow Connector 20">
              <a:extLst>
                <a:ext uri="{FF2B5EF4-FFF2-40B4-BE49-F238E27FC236}">
                  <a16:creationId xmlns:a16="http://schemas.microsoft.com/office/drawing/2014/main" id="{D30178F8-3D9D-2BC2-CD9B-3527AE3D1A3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130197" y="1101213"/>
              <a:ext cx="0" cy="2395926"/>
            </a:xfrm>
            <a:prstGeom prst="straightConnector1">
              <a:avLst/>
            </a:prstGeom>
            <a:ln w="12700">
              <a:solidFill>
                <a:schemeClr val="tx1"/>
              </a:solidFill>
              <a:headEnd type="triangle" w="lg" len="lg"/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5" name="TextBox 24">
            <a:extLst>
              <a:ext uri="{FF2B5EF4-FFF2-40B4-BE49-F238E27FC236}">
                <a16:creationId xmlns:a16="http://schemas.microsoft.com/office/drawing/2014/main" id="{D6ECFBBD-2748-C81A-CF1E-29F1A0FC3CA8}"/>
              </a:ext>
            </a:extLst>
          </p:cNvPr>
          <p:cNvSpPr txBox="1"/>
          <p:nvPr/>
        </p:nvSpPr>
        <p:spPr>
          <a:xfrm>
            <a:off x="133700" y="820619"/>
            <a:ext cx="89755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Four identical blocks of wood are placed touching a table as shown in the diagram.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9BDB0F16-62E2-49A8-3D7F-CC5E09D37B67}"/>
              </a:ext>
            </a:extLst>
          </p:cNvPr>
          <p:cNvSpPr/>
          <p:nvPr/>
        </p:nvSpPr>
        <p:spPr>
          <a:xfrm>
            <a:off x="7800677" y="5813162"/>
            <a:ext cx="990977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GB" sz="2000" b="1" dirty="0">
                <a:latin typeface="Bradley Hand ITC" panose="03070402050302030203" pitchFamily="66" charset="0"/>
              </a:rPr>
              <a:t>SIC_94</a:t>
            </a:r>
          </a:p>
        </p:txBody>
      </p:sp>
    </p:spTree>
    <p:extLst>
      <p:ext uri="{BB962C8B-B14F-4D97-AF65-F5344CB8AC3E}">
        <p14:creationId xmlns:p14="http://schemas.microsoft.com/office/powerpoint/2010/main" val="375478939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EBF3AA2C-07BF-3C58-A22F-F9BD24A7197A}"/>
              </a:ext>
            </a:extLst>
          </p:cNvPr>
          <p:cNvSpPr/>
          <p:nvPr/>
        </p:nvSpPr>
        <p:spPr>
          <a:xfrm>
            <a:off x="2383490" y="1118328"/>
            <a:ext cx="4377021" cy="5029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GB" sz="2000" dirty="0">
                <a:latin typeface="Comic Sans MS" panose="030F0702030302020204" pitchFamily="66" charset="0"/>
              </a:rPr>
              <a:t>Find the height of the table.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DC9D58D-48AF-B964-91FB-0217FF257212}"/>
              </a:ext>
            </a:extLst>
          </p:cNvPr>
          <p:cNvSpPr txBox="1"/>
          <p:nvPr/>
        </p:nvSpPr>
        <p:spPr>
          <a:xfrm>
            <a:off x="2151802" y="152400"/>
            <a:ext cx="484039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latin typeface="Comic Sans MS" panose="030F0702030302020204" pitchFamily="66" charset="0"/>
              </a:rPr>
              <a:t>Kitchen Table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4A784EA2-3566-A78D-EC2B-120D222F5F8D}"/>
              </a:ext>
            </a:extLst>
          </p:cNvPr>
          <p:cNvSpPr txBox="1"/>
          <p:nvPr/>
        </p:nvSpPr>
        <p:spPr>
          <a:xfrm>
            <a:off x="133700" y="5943542"/>
            <a:ext cx="257960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>
                <a:latin typeface="Comic Sans MS" panose="030F0702030302020204" pitchFamily="66" charset="0"/>
              </a:rPr>
              <a:t>(not drawn to scale)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461C3A1-B771-2889-BF80-ADC049AC0137}"/>
              </a:ext>
            </a:extLst>
          </p:cNvPr>
          <p:cNvSpPr/>
          <p:nvPr/>
        </p:nvSpPr>
        <p:spPr>
          <a:xfrm>
            <a:off x="1981201" y="2966148"/>
            <a:ext cx="252000" cy="2520000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  <a:ln>
            <a:solidFill>
              <a:schemeClr val="bg2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1EBE0F6-6D48-1D50-7EE0-7E1FDD8625DD}"/>
              </a:ext>
            </a:extLst>
          </p:cNvPr>
          <p:cNvSpPr/>
          <p:nvPr/>
        </p:nvSpPr>
        <p:spPr>
          <a:xfrm>
            <a:off x="4823953" y="2966148"/>
            <a:ext cx="252000" cy="2520000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  <a:ln>
            <a:solidFill>
              <a:schemeClr val="bg2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72465C1A-6975-D9FB-B39C-60A27B2F1BC5}"/>
              </a:ext>
            </a:extLst>
          </p:cNvPr>
          <p:cNvCxnSpPr/>
          <p:nvPr/>
        </p:nvCxnSpPr>
        <p:spPr>
          <a:xfrm>
            <a:off x="419100" y="5534244"/>
            <a:ext cx="5705475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angle 13">
            <a:extLst>
              <a:ext uri="{FF2B5EF4-FFF2-40B4-BE49-F238E27FC236}">
                <a16:creationId xmlns:a16="http://schemas.microsoft.com/office/drawing/2014/main" id="{0A0BEBE8-3A3C-6004-C680-FBBBE35A6E2D}"/>
              </a:ext>
            </a:extLst>
          </p:cNvPr>
          <p:cNvSpPr/>
          <p:nvPr/>
        </p:nvSpPr>
        <p:spPr>
          <a:xfrm rot="5400000">
            <a:off x="4780157" y="2191323"/>
            <a:ext cx="699799" cy="276224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solidFill>
              <a:schemeClr val="bg2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D362949A-C711-1F95-A05E-B38ADD0D3017}"/>
              </a:ext>
            </a:extLst>
          </p:cNvPr>
          <p:cNvSpPr/>
          <p:nvPr/>
        </p:nvSpPr>
        <p:spPr>
          <a:xfrm rot="5400000">
            <a:off x="1476781" y="4998609"/>
            <a:ext cx="699799" cy="276224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solidFill>
              <a:schemeClr val="bg2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F55B518F-3790-3B52-07F2-BAC671DD0CB3}"/>
              </a:ext>
            </a:extLst>
          </p:cNvPr>
          <p:cNvSpPr/>
          <p:nvPr/>
        </p:nvSpPr>
        <p:spPr>
          <a:xfrm>
            <a:off x="5099244" y="5214796"/>
            <a:ext cx="699799" cy="276224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solidFill>
              <a:schemeClr val="bg2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2F33455F-9DD8-A4A8-1695-660A2D11664B}"/>
              </a:ext>
            </a:extLst>
          </p:cNvPr>
          <p:cNvSpPr/>
          <p:nvPr/>
        </p:nvSpPr>
        <p:spPr>
          <a:xfrm>
            <a:off x="1786094" y="2400420"/>
            <a:ext cx="699799" cy="276224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solidFill>
              <a:schemeClr val="bg2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1EA34514-75A7-BCEB-A788-15EBF8DFDF0B}"/>
              </a:ext>
            </a:extLst>
          </p:cNvPr>
          <p:cNvGrpSpPr/>
          <p:nvPr/>
        </p:nvGrpSpPr>
        <p:grpSpPr>
          <a:xfrm>
            <a:off x="5357567" y="1979535"/>
            <a:ext cx="1167877" cy="3225736"/>
            <a:chOff x="-12803" y="1101213"/>
            <a:chExt cx="1167877" cy="3225736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2" name="TextBox 21">
                  <a:extLst>
                    <a:ext uri="{FF2B5EF4-FFF2-40B4-BE49-F238E27FC236}">
                      <a16:creationId xmlns:a16="http://schemas.microsoft.com/office/drawing/2014/main" id="{D0B7808C-81D0-01E3-4B8E-5A13E3DC704A}"/>
                    </a:ext>
                  </a:extLst>
                </p:cNvPr>
                <p:cNvSpPr txBox="1"/>
                <p:nvPr/>
              </p:nvSpPr>
              <p:spPr>
                <a:xfrm>
                  <a:off x="50174" y="2214004"/>
                  <a:ext cx="1104900" cy="52322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14:m>
                    <m:oMath xmlns:m="http://schemas.openxmlformats.org/officeDocument/2006/math">
                      <m:r>
                        <a:rPr lang="en-GB" sz="2800" b="0" i="1" dirty="0" smtClean="0">
                          <a:latin typeface="Cambria Math" panose="02040503050406030204" pitchFamily="18" charset="0"/>
                        </a:rPr>
                        <m:t>93</m:t>
                      </m:r>
                    </m:oMath>
                  </a14:m>
                  <a:r>
                    <a:rPr lang="en-GB" sz="2800" dirty="0"/>
                    <a:t> cm</a:t>
                  </a:r>
                </a:p>
              </p:txBody>
            </p:sp>
          </mc:Choice>
          <mc:Fallback xmlns="">
            <p:sp>
              <p:nvSpPr>
                <p:cNvPr id="22" name="TextBox 21">
                  <a:extLst>
                    <a:ext uri="{FF2B5EF4-FFF2-40B4-BE49-F238E27FC236}">
                      <a16:creationId xmlns:a16="http://schemas.microsoft.com/office/drawing/2014/main" id="{D0B7808C-81D0-01E3-4B8E-5A13E3DC704A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0174" y="2214004"/>
                  <a:ext cx="1104900" cy="523220"/>
                </a:xfrm>
                <a:prstGeom prst="rect">
                  <a:avLst/>
                </a:prstGeom>
                <a:blipFill>
                  <a:blip r:embed="rId4"/>
                  <a:stretch>
                    <a:fillRect t="-10465" r="-10497" b="-32558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23" name="Straight Arrow Connector 22">
              <a:extLst>
                <a:ext uri="{FF2B5EF4-FFF2-40B4-BE49-F238E27FC236}">
                  <a16:creationId xmlns:a16="http://schemas.microsoft.com/office/drawing/2014/main" id="{80E3711E-EA88-881B-8396-1EE34C8DE84F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-12803" y="1101213"/>
              <a:ext cx="0" cy="3225736"/>
            </a:xfrm>
            <a:prstGeom prst="straightConnector1">
              <a:avLst/>
            </a:prstGeom>
            <a:ln w="12700">
              <a:solidFill>
                <a:schemeClr val="tx1"/>
              </a:solidFill>
              <a:headEnd type="triangle" w="lg" len="lg"/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" name="Rectangle 8">
            <a:extLst>
              <a:ext uri="{FF2B5EF4-FFF2-40B4-BE49-F238E27FC236}">
                <a16:creationId xmlns:a16="http://schemas.microsoft.com/office/drawing/2014/main" id="{60530E89-C674-686E-E4AF-23845929C2DA}"/>
              </a:ext>
            </a:extLst>
          </p:cNvPr>
          <p:cNvSpPr/>
          <p:nvPr/>
        </p:nvSpPr>
        <p:spPr>
          <a:xfrm rot="5400000">
            <a:off x="3394691" y="1082953"/>
            <a:ext cx="264881" cy="3482075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  <a:ln>
            <a:solidFill>
              <a:schemeClr val="bg2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ECEF946E-C80D-97E3-E634-983499A4EA98}"/>
              </a:ext>
            </a:extLst>
          </p:cNvPr>
          <p:cNvGrpSpPr/>
          <p:nvPr/>
        </p:nvGrpSpPr>
        <p:grpSpPr>
          <a:xfrm>
            <a:off x="514350" y="2390895"/>
            <a:ext cx="1175274" cy="2395926"/>
            <a:chOff x="-45077" y="1101213"/>
            <a:chExt cx="1175274" cy="2395926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5" name="TextBox 44">
                  <a:extLst>
                    <a:ext uri="{FF2B5EF4-FFF2-40B4-BE49-F238E27FC236}">
                      <a16:creationId xmlns:a16="http://schemas.microsoft.com/office/drawing/2014/main" id="{CD0B29B1-5CB6-90EE-8DAB-6FBDD49CB2D1}"/>
                    </a:ext>
                  </a:extLst>
                </p:cNvPr>
                <p:cNvSpPr txBox="1"/>
                <p:nvPr/>
              </p:nvSpPr>
              <p:spPr>
                <a:xfrm>
                  <a:off x="-45077" y="2214004"/>
                  <a:ext cx="1135151" cy="52322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14:m>
                    <m:oMath xmlns:m="http://schemas.openxmlformats.org/officeDocument/2006/math">
                      <m:r>
                        <a:rPr lang="en-GB" sz="2800" b="0" i="1" smtClean="0">
                          <a:latin typeface="Cambria Math" panose="02040503050406030204" pitchFamily="18" charset="0"/>
                        </a:rPr>
                        <m:t>77</m:t>
                      </m:r>
                    </m:oMath>
                  </a14:m>
                  <a:r>
                    <a:rPr lang="en-GB" sz="2800" dirty="0"/>
                    <a:t> cm</a:t>
                  </a:r>
                </a:p>
              </p:txBody>
            </p:sp>
          </mc:Choice>
          <mc:Fallback xmlns="">
            <p:sp>
              <p:nvSpPr>
                <p:cNvPr id="45" name="TextBox 44">
                  <a:extLst>
                    <a:ext uri="{FF2B5EF4-FFF2-40B4-BE49-F238E27FC236}">
                      <a16:creationId xmlns:a16="http://schemas.microsoft.com/office/drawing/2014/main" id="{CD0B29B1-5CB6-90EE-8DAB-6FBDD49CB2D1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-45077" y="2214004"/>
                  <a:ext cx="1135151" cy="523220"/>
                </a:xfrm>
                <a:prstGeom prst="rect">
                  <a:avLst/>
                </a:prstGeom>
                <a:blipFill>
                  <a:blip r:embed="rId5"/>
                  <a:stretch>
                    <a:fillRect t="-11628" r="-6952" b="-32558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21" name="Straight Arrow Connector 20">
              <a:extLst>
                <a:ext uri="{FF2B5EF4-FFF2-40B4-BE49-F238E27FC236}">
                  <a16:creationId xmlns:a16="http://schemas.microsoft.com/office/drawing/2014/main" id="{D30178F8-3D9D-2BC2-CD9B-3527AE3D1A3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130197" y="1101213"/>
              <a:ext cx="0" cy="2395926"/>
            </a:xfrm>
            <a:prstGeom prst="straightConnector1">
              <a:avLst/>
            </a:prstGeom>
            <a:ln w="12700">
              <a:solidFill>
                <a:schemeClr val="tx1"/>
              </a:solidFill>
              <a:headEnd type="triangle" w="lg" len="lg"/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5" name="TextBox 24">
            <a:extLst>
              <a:ext uri="{FF2B5EF4-FFF2-40B4-BE49-F238E27FC236}">
                <a16:creationId xmlns:a16="http://schemas.microsoft.com/office/drawing/2014/main" id="{D6ECFBBD-2748-C81A-CF1E-29F1A0FC3CA8}"/>
              </a:ext>
            </a:extLst>
          </p:cNvPr>
          <p:cNvSpPr txBox="1"/>
          <p:nvPr/>
        </p:nvSpPr>
        <p:spPr>
          <a:xfrm>
            <a:off x="133700" y="820619"/>
            <a:ext cx="89755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Four identical blocks of wood are placed touching a table as shown in the diagram.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B733A4E8-1428-26DA-E200-C1692F015959}"/>
              </a:ext>
            </a:extLst>
          </p:cNvPr>
          <p:cNvSpPr/>
          <p:nvPr/>
        </p:nvSpPr>
        <p:spPr>
          <a:xfrm>
            <a:off x="7800677" y="5813162"/>
            <a:ext cx="990977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GB" sz="2000" b="1" dirty="0">
                <a:latin typeface="Bradley Hand ITC" panose="03070402050302030203" pitchFamily="66" charset="0"/>
              </a:rPr>
              <a:t>SIC_94</a:t>
            </a:r>
          </a:p>
        </p:txBody>
      </p:sp>
    </p:spTree>
    <p:extLst>
      <p:ext uri="{BB962C8B-B14F-4D97-AF65-F5344CB8AC3E}">
        <p14:creationId xmlns:p14="http://schemas.microsoft.com/office/powerpoint/2010/main" val="122159880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EBF3AA2C-07BF-3C58-A22F-F9BD24A7197A}"/>
              </a:ext>
            </a:extLst>
          </p:cNvPr>
          <p:cNvSpPr/>
          <p:nvPr/>
        </p:nvSpPr>
        <p:spPr>
          <a:xfrm>
            <a:off x="2383490" y="1118328"/>
            <a:ext cx="4377021" cy="5029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GB" sz="2000" dirty="0">
                <a:latin typeface="Comic Sans MS" panose="030F0702030302020204" pitchFamily="66" charset="0"/>
              </a:rPr>
              <a:t>Find the height of the table.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DC9D58D-48AF-B964-91FB-0217FF257212}"/>
              </a:ext>
            </a:extLst>
          </p:cNvPr>
          <p:cNvSpPr txBox="1"/>
          <p:nvPr/>
        </p:nvSpPr>
        <p:spPr>
          <a:xfrm>
            <a:off x="2151802" y="152400"/>
            <a:ext cx="484039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latin typeface="Comic Sans MS" panose="030F0702030302020204" pitchFamily="66" charset="0"/>
              </a:rPr>
              <a:t>Kitchen Table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4A784EA2-3566-A78D-EC2B-120D222F5F8D}"/>
              </a:ext>
            </a:extLst>
          </p:cNvPr>
          <p:cNvSpPr txBox="1"/>
          <p:nvPr/>
        </p:nvSpPr>
        <p:spPr>
          <a:xfrm>
            <a:off x="133700" y="5943542"/>
            <a:ext cx="257960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>
                <a:latin typeface="Comic Sans MS" panose="030F0702030302020204" pitchFamily="66" charset="0"/>
              </a:rPr>
              <a:t>(not drawn to scale)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461C3A1-B771-2889-BF80-ADC049AC0137}"/>
              </a:ext>
            </a:extLst>
          </p:cNvPr>
          <p:cNvSpPr/>
          <p:nvPr/>
        </p:nvSpPr>
        <p:spPr>
          <a:xfrm>
            <a:off x="1981201" y="2966148"/>
            <a:ext cx="252000" cy="2520000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  <a:ln>
            <a:solidFill>
              <a:schemeClr val="bg2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1EBE0F6-6D48-1D50-7EE0-7E1FDD8625DD}"/>
              </a:ext>
            </a:extLst>
          </p:cNvPr>
          <p:cNvSpPr/>
          <p:nvPr/>
        </p:nvSpPr>
        <p:spPr>
          <a:xfrm>
            <a:off x="4823953" y="2966148"/>
            <a:ext cx="252000" cy="2520000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  <a:ln>
            <a:solidFill>
              <a:schemeClr val="bg2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72465C1A-6975-D9FB-B39C-60A27B2F1BC5}"/>
              </a:ext>
            </a:extLst>
          </p:cNvPr>
          <p:cNvCxnSpPr/>
          <p:nvPr/>
        </p:nvCxnSpPr>
        <p:spPr>
          <a:xfrm>
            <a:off x="419100" y="5534244"/>
            <a:ext cx="5705475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angle 13">
            <a:extLst>
              <a:ext uri="{FF2B5EF4-FFF2-40B4-BE49-F238E27FC236}">
                <a16:creationId xmlns:a16="http://schemas.microsoft.com/office/drawing/2014/main" id="{0A0BEBE8-3A3C-6004-C680-FBBBE35A6E2D}"/>
              </a:ext>
            </a:extLst>
          </p:cNvPr>
          <p:cNvSpPr/>
          <p:nvPr/>
        </p:nvSpPr>
        <p:spPr>
          <a:xfrm rot="5400000">
            <a:off x="4780157" y="2191323"/>
            <a:ext cx="699799" cy="276224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solidFill>
              <a:schemeClr val="bg2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D362949A-C711-1F95-A05E-B38ADD0D3017}"/>
              </a:ext>
            </a:extLst>
          </p:cNvPr>
          <p:cNvSpPr/>
          <p:nvPr/>
        </p:nvSpPr>
        <p:spPr>
          <a:xfrm rot="5400000">
            <a:off x="1476781" y="4998609"/>
            <a:ext cx="699799" cy="276224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solidFill>
              <a:schemeClr val="bg2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F55B518F-3790-3B52-07F2-BAC671DD0CB3}"/>
              </a:ext>
            </a:extLst>
          </p:cNvPr>
          <p:cNvSpPr/>
          <p:nvPr/>
        </p:nvSpPr>
        <p:spPr>
          <a:xfrm>
            <a:off x="5099244" y="5214796"/>
            <a:ext cx="699799" cy="276224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solidFill>
              <a:schemeClr val="bg2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2F33455F-9DD8-A4A8-1695-660A2D11664B}"/>
              </a:ext>
            </a:extLst>
          </p:cNvPr>
          <p:cNvSpPr/>
          <p:nvPr/>
        </p:nvSpPr>
        <p:spPr>
          <a:xfrm>
            <a:off x="1786094" y="2400420"/>
            <a:ext cx="699799" cy="276224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solidFill>
              <a:schemeClr val="bg2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1EA34514-75A7-BCEB-A788-15EBF8DFDF0B}"/>
              </a:ext>
            </a:extLst>
          </p:cNvPr>
          <p:cNvGrpSpPr/>
          <p:nvPr/>
        </p:nvGrpSpPr>
        <p:grpSpPr>
          <a:xfrm>
            <a:off x="5357567" y="1979535"/>
            <a:ext cx="1167877" cy="3225736"/>
            <a:chOff x="-12803" y="1101213"/>
            <a:chExt cx="1167877" cy="3225736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2" name="TextBox 21">
                  <a:extLst>
                    <a:ext uri="{FF2B5EF4-FFF2-40B4-BE49-F238E27FC236}">
                      <a16:creationId xmlns:a16="http://schemas.microsoft.com/office/drawing/2014/main" id="{D0B7808C-81D0-01E3-4B8E-5A13E3DC704A}"/>
                    </a:ext>
                  </a:extLst>
                </p:cNvPr>
                <p:cNvSpPr txBox="1"/>
                <p:nvPr/>
              </p:nvSpPr>
              <p:spPr>
                <a:xfrm>
                  <a:off x="50174" y="2214004"/>
                  <a:ext cx="1104900" cy="52322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14:m>
                    <m:oMath xmlns:m="http://schemas.openxmlformats.org/officeDocument/2006/math">
                      <m:r>
                        <a:rPr lang="en-GB" sz="2800" b="0" i="1" dirty="0" smtClean="0">
                          <a:latin typeface="Cambria Math" panose="02040503050406030204" pitchFamily="18" charset="0"/>
                        </a:rPr>
                        <m:t>94</m:t>
                      </m:r>
                    </m:oMath>
                  </a14:m>
                  <a:r>
                    <a:rPr lang="en-GB" sz="2800" dirty="0"/>
                    <a:t> cm</a:t>
                  </a:r>
                </a:p>
              </p:txBody>
            </p:sp>
          </mc:Choice>
          <mc:Fallback xmlns="">
            <p:sp>
              <p:nvSpPr>
                <p:cNvPr id="22" name="TextBox 21">
                  <a:extLst>
                    <a:ext uri="{FF2B5EF4-FFF2-40B4-BE49-F238E27FC236}">
                      <a16:creationId xmlns:a16="http://schemas.microsoft.com/office/drawing/2014/main" id="{D0B7808C-81D0-01E3-4B8E-5A13E3DC704A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0174" y="2214004"/>
                  <a:ext cx="1104900" cy="523220"/>
                </a:xfrm>
                <a:prstGeom prst="rect">
                  <a:avLst/>
                </a:prstGeom>
                <a:blipFill>
                  <a:blip r:embed="rId4"/>
                  <a:stretch>
                    <a:fillRect t="-10465" r="-10497" b="-32558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23" name="Straight Arrow Connector 22">
              <a:extLst>
                <a:ext uri="{FF2B5EF4-FFF2-40B4-BE49-F238E27FC236}">
                  <a16:creationId xmlns:a16="http://schemas.microsoft.com/office/drawing/2014/main" id="{80E3711E-EA88-881B-8396-1EE34C8DE84F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-12803" y="1101213"/>
              <a:ext cx="0" cy="3225736"/>
            </a:xfrm>
            <a:prstGeom prst="straightConnector1">
              <a:avLst/>
            </a:prstGeom>
            <a:ln w="12700">
              <a:solidFill>
                <a:schemeClr val="tx1"/>
              </a:solidFill>
              <a:headEnd type="triangle" w="lg" len="lg"/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" name="Rectangle 8">
            <a:extLst>
              <a:ext uri="{FF2B5EF4-FFF2-40B4-BE49-F238E27FC236}">
                <a16:creationId xmlns:a16="http://schemas.microsoft.com/office/drawing/2014/main" id="{60530E89-C674-686E-E4AF-23845929C2DA}"/>
              </a:ext>
            </a:extLst>
          </p:cNvPr>
          <p:cNvSpPr/>
          <p:nvPr/>
        </p:nvSpPr>
        <p:spPr>
          <a:xfrm rot="5400000">
            <a:off x="3394691" y="1082953"/>
            <a:ext cx="264881" cy="3482075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  <a:ln>
            <a:solidFill>
              <a:schemeClr val="bg2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ECEF946E-C80D-97E3-E634-983499A4EA98}"/>
              </a:ext>
            </a:extLst>
          </p:cNvPr>
          <p:cNvGrpSpPr/>
          <p:nvPr/>
        </p:nvGrpSpPr>
        <p:grpSpPr>
          <a:xfrm>
            <a:off x="514350" y="2390895"/>
            <a:ext cx="1175274" cy="2395926"/>
            <a:chOff x="-45077" y="1101213"/>
            <a:chExt cx="1175274" cy="2395926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5" name="TextBox 44">
                  <a:extLst>
                    <a:ext uri="{FF2B5EF4-FFF2-40B4-BE49-F238E27FC236}">
                      <a16:creationId xmlns:a16="http://schemas.microsoft.com/office/drawing/2014/main" id="{CD0B29B1-5CB6-90EE-8DAB-6FBDD49CB2D1}"/>
                    </a:ext>
                  </a:extLst>
                </p:cNvPr>
                <p:cNvSpPr txBox="1"/>
                <p:nvPr/>
              </p:nvSpPr>
              <p:spPr>
                <a:xfrm>
                  <a:off x="-45077" y="2214004"/>
                  <a:ext cx="1135151" cy="52322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14:m>
                    <m:oMath xmlns:m="http://schemas.openxmlformats.org/officeDocument/2006/math">
                      <m:r>
                        <a:rPr lang="en-GB" sz="2800" b="0" i="1" smtClean="0">
                          <a:latin typeface="Cambria Math" panose="02040503050406030204" pitchFamily="18" charset="0"/>
                        </a:rPr>
                        <m:t>76</m:t>
                      </m:r>
                    </m:oMath>
                  </a14:m>
                  <a:r>
                    <a:rPr lang="en-GB" sz="2800" dirty="0"/>
                    <a:t> cm</a:t>
                  </a:r>
                </a:p>
              </p:txBody>
            </p:sp>
          </mc:Choice>
          <mc:Fallback xmlns="">
            <p:sp>
              <p:nvSpPr>
                <p:cNvPr id="45" name="TextBox 44">
                  <a:extLst>
                    <a:ext uri="{FF2B5EF4-FFF2-40B4-BE49-F238E27FC236}">
                      <a16:creationId xmlns:a16="http://schemas.microsoft.com/office/drawing/2014/main" id="{CD0B29B1-5CB6-90EE-8DAB-6FBDD49CB2D1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-45077" y="2214004"/>
                  <a:ext cx="1135151" cy="523220"/>
                </a:xfrm>
                <a:prstGeom prst="rect">
                  <a:avLst/>
                </a:prstGeom>
                <a:blipFill>
                  <a:blip r:embed="rId5"/>
                  <a:stretch>
                    <a:fillRect t="-11628" r="-6952" b="-32558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21" name="Straight Arrow Connector 20">
              <a:extLst>
                <a:ext uri="{FF2B5EF4-FFF2-40B4-BE49-F238E27FC236}">
                  <a16:creationId xmlns:a16="http://schemas.microsoft.com/office/drawing/2014/main" id="{D30178F8-3D9D-2BC2-CD9B-3527AE3D1A3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130197" y="1101213"/>
              <a:ext cx="0" cy="2395926"/>
            </a:xfrm>
            <a:prstGeom prst="straightConnector1">
              <a:avLst/>
            </a:prstGeom>
            <a:ln w="12700">
              <a:solidFill>
                <a:schemeClr val="tx1"/>
              </a:solidFill>
              <a:headEnd type="triangle" w="lg" len="lg"/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5" name="TextBox 24">
            <a:extLst>
              <a:ext uri="{FF2B5EF4-FFF2-40B4-BE49-F238E27FC236}">
                <a16:creationId xmlns:a16="http://schemas.microsoft.com/office/drawing/2014/main" id="{D6ECFBBD-2748-C81A-CF1E-29F1A0FC3CA8}"/>
              </a:ext>
            </a:extLst>
          </p:cNvPr>
          <p:cNvSpPr txBox="1"/>
          <p:nvPr/>
        </p:nvSpPr>
        <p:spPr>
          <a:xfrm>
            <a:off x="133700" y="820619"/>
            <a:ext cx="89755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Four identical blocks of wood are placed touching a table as shown in the diagram.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FA1F87FA-B087-2678-7FAF-8149B9F7E5E0}"/>
              </a:ext>
            </a:extLst>
          </p:cNvPr>
          <p:cNvSpPr/>
          <p:nvPr/>
        </p:nvSpPr>
        <p:spPr>
          <a:xfrm>
            <a:off x="7800677" y="5813162"/>
            <a:ext cx="990977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GB" sz="2000" b="1" dirty="0">
                <a:latin typeface="Bradley Hand ITC" panose="03070402050302030203" pitchFamily="66" charset="0"/>
              </a:rPr>
              <a:t>SIC_94</a:t>
            </a:r>
          </a:p>
        </p:txBody>
      </p:sp>
    </p:spTree>
    <p:extLst>
      <p:ext uri="{BB962C8B-B14F-4D97-AF65-F5344CB8AC3E}">
        <p14:creationId xmlns:p14="http://schemas.microsoft.com/office/powerpoint/2010/main" val="204757307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EBF3AA2C-07BF-3C58-A22F-F9BD24A7197A}"/>
              </a:ext>
            </a:extLst>
          </p:cNvPr>
          <p:cNvSpPr/>
          <p:nvPr/>
        </p:nvSpPr>
        <p:spPr>
          <a:xfrm>
            <a:off x="2383490" y="1118328"/>
            <a:ext cx="4377021" cy="5029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GB" sz="2000" dirty="0">
                <a:latin typeface="Comic Sans MS" panose="030F0702030302020204" pitchFamily="66" charset="0"/>
              </a:rPr>
              <a:t>Find the height of the table.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DC9D58D-48AF-B964-91FB-0217FF257212}"/>
              </a:ext>
            </a:extLst>
          </p:cNvPr>
          <p:cNvSpPr txBox="1"/>
          <p:nvPr/>
        </p:nvSpPr>
        <p:spPr>
          <a:xfrm>
            <a:off x="2151802" y="152400"/>
            <a:ext cx="484039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latin typeface="Comic Sans MS" panose="030F0702030302020204" pitchFamily="66" charset="0"/>
              </a:rPr>
              <a:t>Kitchen Table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4A784EA2-3566-A78D-EC2B-120D222F5F8D}"/>
              </a:ext>
            </a:extLst>
          </p:cNvPr>
          <p:cNvSpPr txBox="1"/>
          <p:nvPr/>
        </p:nvSpPr>
        <p:spPr>
          <a:xfrm>
            <a:off x="133700" y="5943542"/>
            <a:ext cx="257960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>
                <a:latin typeface="Comic Sans MS" panose="030F0702030302020204" pitchFamily="66" charset="0"/>
              </a:rPr>
              <a:t>(not drawn to scale)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461C3A1-B771-2889-BF80-ADC049AC0137}"/>
              </a:ext>
            </a:extLst>
          </p:cNvPr>
          <p:cNvSpPr/>
          <p:nvPr/>
        </p:nvSpPr>
        <p:spPr>
          <a:xfrm>
            <a:off x="1981201" y="2966148"/>
            <a:ext cx="252000" cy="2520000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  <a:ln>
            <a:solidFill>
              <a:schemeClr val="bg2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1EBE0F6-6D48-1D50-7EE0-7E1FDD8625DD}"/>
              </a:ext>
            </a:extLst>
          </p:cNvPr>
          <p:cNvSpPr/>
          <p:nvPr/>
        </p:nvSpPr>
        <p:spPr>
          <a:xfrm>
            <a:off x="4823953" y="2966148"/>
            <a:ext cx="252000" cy="2520000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  <a:ln>
            <a:solidFill>
              <a:schemeClr val="bg2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72465C1A-6975-D9FB-B39C-60A27B2F1BC5}"/>
              </a:ext>
            </a:extLst>
          </p:cNvPr>
          <p:cNvCxnSpPr/>
          <p:nvPr/>
        </p:nvCxnSpPr>
        <p:spPr>
          <a:xfrm>
            <a:off x="419100" y="5534244"/>
            <a:ext cx="5705475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angle 13">
            <a:extLst>
              <a:ext uri="{FF2B5EF4-FFF2-40B4-BE49-F238E27FC236}">
                <a16:creationId xmlns:a16="http://schemas.microsoft.com/office/drawing/2014/main" id="{0A0BEBE8-3A3C-6004-C680-FBBBE35A6E2D}"/>
              </a:ext>
            </a:extLst>
          </p:cNvPr>
          <p:cNvSpPr/>
          <p:nvPr/>
        </p:nvSpPr>
        <p:spPr>
          <a:xfrm rot="5400000">
            <a:off x="4780157" y="2191323"/>
            <a:ext cx="699799" cy="276224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solidFill>
              <a:schemeClr val="bg2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D362949A-C711-1F95-A05E-B38ADD0D3017}"/>
              </a:ext>
            </a:extLst>
          </p:cNvPr>
          <p:cNvSpPr/>
          <p:nvPr/>
        </p:nvSpPr>
        <p:spPr>
          <a:xfrm rot="5400000">
            <a:off x="1476781" y="4998609"/>
            <a:ext cx="699799" cy="276224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solidFill>
              <a:schemeClr val="bg2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F55B518F-3790-3B52-07F2-BAC671DD0CB3}"/>
              </a:ext>
            </a:extLst>
          </p:cNvPr>
          <p:cNvSpPr/>
          <p:nvPr/>
        </p:nvSpPr>
        <p:spPr>
          <a:xfrm>
            <a:off x="5099244" y="5214796"/>
            <a:ext cx="699799" cy="276224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solidFill>
              <a:schemeClr val="bg2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2F33455F-9DD8-A4A8-1695-660A2D11664B}"/>
              </a:ext>
            </a:extLst>
          </p:cNvPr>
          <p:cNvSpPr/>
          <p:nvPr/>
        </p:nvSpPr>
        <p:spPr>
          <a:xfrm>
            <a:off x="1786094" y="2400420"/>
            <a:ext cx="699799" cy="276224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solidFill>
              <a:schemeClr val="bg2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1EA34514-75A7-BCEB-A788-15EBF8DFDF0B}"/>
              </a:ext>
            </a:extLst>
          </p:cNvPr>
          <p:cNvGrpSpPr/>
          <p:nvPr/>
        </p:nvGrpSpPr>
        <p:grpSpPr>
          <a:xfrm>
            <a:off x="5357567" y="1979535"/>
            <a:ext cx="1167877" cy="3225736"/>
            <a:chOff x="-12803" y="1101213"/>
            <a:chExt cx="1167877" cy="3225736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2" name="TextBox 21">
                  <a:extLst>
                    <a:ext uri="{FF2B5EF4-FFF2-40B4-BE49-F238E27FC236}">
                      <a16:creationId xmlns:a16="http://schemas.microsoft.com/office/drawing/2014/main" id="{D0B7808C-81D0-01E3-4B8E-5A13E3DC704A}"/>
                    </a:ext>
                  </a:extLst>
                </p:cNvPr>
                <p:cNvSpPr txBox="1"/>
                <p:nvPr/>
              </p:nvSpPr>
              <p:spPr>
                <a:xfrm>
                  <a:off x="50174" y="2214004"/>
                  <a:ext cx="1104900" cy="52322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14:m>
                    <m:oMath xmlns:m="http://schemas.openxmlformats.org/officeDocument/2006/math">
                      <m:r>
                        <a:rPr lang="en-GB" sz="2800" b="0" i="1" dirty="0" smtClean="0">
                          <a:latin typeface="Cambria Math" panose="02040503050406030204" pitchFamily="18" charset="0"/>
                        </a:rPr>
                        <m:t>95</m:t>
                      </m:r>
                    </m:oMath>
                  </a14:m>
                  <a:r>
                    <a:rPr lang="en-GB" sz="2800" dirty="0"/>
                    <a:t> cm</a:t>
                  </a:r>
                </a:p>
              </p:txBody>
            </p:sp>
          </mc:Choice>
          <mc:Fallback xmlns="">
            <p:sp>
              <p:nvSpPr>
                <p:cNvPr id="22" name="TextBox 21">
                  <a:extLst>
                    <a:ext uri="{FF2B5EF4-FFF2-40B4-BE49-F238E27FC236}">
                      <a16:creationId xmlns:a16="http://schemas.microsoft.com/office/drawing/2014/main" id="{D0B7808C-81D0-01E3-4B8E-5A13E3DC704A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0174" y="2214004"/>
                  <a:ext cx="1104900" cy="523220"/>
                </a:xfrm>
                <a:prstGeom prst="rect">
                  <a:avLst/>
                </a:prstGeom>
                <a:blipFill>
                  <a:blip r:embed="rId4"/>
                  <a:stretch>
                    <a:fillRect t="-10465" r="-10497" b="-32558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23" name="Straight Arrow Connector 22">
              <a:extLst>
                <a:ext uri="{FF2B5EF4-FFF2-40B4-BE49-F238E27FC236}">
                  <a16:creationId xmlns:a16="http://schemas.microsoft.com/office/drawing/2014/main" id="{80E3711E-EA88-881B-8396-1EE34C8DE84F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-12803" y="1101213"/>
              <a:ext cx="0" cy="3225736"/>
            </a:xfrm>
            <a:prstGeom prst="straightConnector1">
              <a:avLst/>
            </a:prstGeom>
            <a:ln w="12700">
              <a:solidFill>
                <a:schemeClr val="tx1"/>
              </a:solidFill>
              <a:headEnd type="triangle" w="lg" len="lg"/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" name="Rectangle 8">
            <a:extLst>
              <a:ext uri="{FF2B5EF4-FFF2-40B4-BE49-F238E27FC236}">
                <a16:creationId xmlns:a16="http://schemas.microsoft.com/office/drawing/2014/main" id="{60530E89-C674-686E-E4AF-23845929C2DA}"/>
              </a:ext>
            </a:extLst>
          </p:cNvPr>
          <p:cNvSpPr/>
          <p:nvPr/>
        </p:nvSpPr>
        <p:spPr>
          <a:xfrm rot="5400000">
            <a:off x="3394691" y="1082953"/>
            <a:ext cx="264881" cy="3482075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  <a:ln>
            <a:solidFill>
              <a:schemeClr val="bg2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ECEF946E-C80D-97E3-E634-983499A4EA98}"/>
              </a:ext>
            </a:extLst>
          </p:cNvPr>
          <p:cNvGrpSpPr/>
          <p:nvPr/>
        </p:nvGrpSpPr>
        <p:grpSpPr>
          <a:xfrm>
            <a:off x="514350" y="2390895"/>
            <a:ext cx="1175274" cy="2395926"/>
            <a:chOff x="-45077" y="1101213"/>
            <a:chExt cx="1175274" cy="2395926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5" name="TextBox 44">
                  <a:extLst>
                    <a:ext uri="{FF2B5EF4-FFF2-40B4-BE49-F238E27FC236}">
                      <a16:creationId xmlns:a16="http://schemas.microsoft.com/office/drawing/2014/main" id="{CD0B29B1-5CB6-90EE-8DAB-6FBDD49CB2D1}"/>
                    </a:ext>
                  </a:extLst>
                </p:cNvPr>
                <p:cNvSpPr txBox="1"/>
                <p:nvPr/>
              </p:nvSpPr>
              <p:spPr>
                <a:xfrm>
                  <a:off x="-45077" y="2214004"/>
                  <a:ext cx="1135151" cy="52322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14:m>
                    <m:oMath xmlns:m="http://schemas.openxmlformats.org/officeDocument/2006/math">
                      <m:r>
                        <a:rPr lang="en-GB" sz="2800" b="0" i="1" dirty="0" smtClean="0">
                          <a:latin typeface="Cambria Math" panose="02040503050406030204" pitchFamily="18" charset="0"/>
                        </a:rPr>
                        <m:t>85</m:t>
                      </m:r>
                    </m:oMath>
                  </a14:m>
                  <a:r>
                    <a:rPr lang="en-GB" sz="2800" dirty="0"/>
                    <a:t> cm</a:t>
                  </a:r>
                </a:p>
              </p:txBody>
            </p:sp>
          </mc:Choice>
          <mc:Fallback xmlns="">
            <p:sp>
              <p:nvSpPr>
                <p:cNvPr id="45" name="TextBox 44">
                  <a:extLst>
                    <a:ext uri="{FF2B5EF4-FFF2-40B4-BE49-F238E27FC236}">
                      <a16:creationId xmlns:a16="http://schemas.microsoft.com/office/drawing/2014/main" id="{CD0B29B1-5CB6-90EE-8DAB-6FBDD49CB2D1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-45077" y="2214004"/>
                  <a:ext cx="1135151" cy="523220"/>
                </a:xfrm>
                <a:prstGeom prst="rect">
                  <a:avLst/>
                </a:prstGeom>
                <a:blipFill>
                  <a:blip r:embed="rId5"/>
                  <a:stretch>
                    <a:fillRect t="-11628" r="-6952" b="-32558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21" name="Straight Arrow Connector 20">
              <a:extLst>
                <a:ext uri="{FF2B5EF4-FFF2-40B4-BE49-F238E27FC236}">
                  <a16:creationId xmlns:a16="http://schemas.microsoft.com/office/drawing/2014/main" id="{D30178F8-3D9D-2BC2-CD9B-3527AE3D1A3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130197" y="1101213"/>
              <a:ext cx="0" cy="2395926"/>
            </a:xfrm>
            <a:prstGeom prst="straightConnector1">
              <a:avLst/>
            </a:prstGeom>
            <a:ln w="12700">
              <a:solidFill>
                <a:schemeClr val="tx1"/>
              </a:solidFill>
              <a:headEnd type="triangle" w="lg" len="lg"/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5" name="TextBox 24">
            <a:extLst>
              <a:ext uri="{FF2B5EF4-FFF2-40B4-BE49-F238E27FC236}">
                <a16:creationId xmlns:a16="http://schemas.microsoft.com/office/drawing/2014/main" id="{D6ECFBBD-2748-C81A-CF1E-29F1A0FC3CA8}"/>
              </a:ext>
            </a:extLst>
          </p:cNvPr>
          <p:cNvSpPr txBox="1"/>
          <p:nvPr/>
        </p:nvSpPr>
        <p:spPr>
          <a:xfrm>
            <a:off x="133700" y="820619"/>
            <a:ext cx="89755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Four identical blocks of wood are placed touching a table as shown in the diagram.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3CE9E30-56A1-B915-5F5F-94E10D98B1AF}"/>
              </a:ext>
            </a:extLst>
          </p:cNvPr>
          <p:cNvSpPr/>
          <p:nvPr/>
        </p:nvSpPr>
        <p:spPr>
          <a:xfrm>
            <a:off x="7800677" y="5813162"/>
            <a:ext cx="990977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GB" sz="2000" b="1" dirty="0">
                <a:latin typeface="Bradley Hand ITC" panose="03070402050302030203" pitchFamily="66" charset="0"/>
              </a:rPr>
              <a:t>SIC_94</a:t>
            </a:r>
          </a:p>
        </p:txBody>
      </p:sp>
    </p:spTree>
    <p:extLst>
      <p:ext uri="{BB962C8B-B14F-4D97-AF65-F5344CB8AC3E}">
        <p14:creationId xmlns:p14="http://schemas.microsoft.com/office/powerpoint/2010/main" val="208214926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EBF3AA2C-07BF-3C58-A22F-F9BD24A7197A}"/>
              </a:ext>
            </a:extLst>
          </p:cNvPr>
          <p:cNvSpPr/>
          <p:nvPr/>
        </p:nvSpPr>
        <p:spPr>
          <a:xfrm>
            <a:off x="2383490" y="1118328"/>
            <a:ext cx="4377021" cy="5029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GB" sz="2000" dirty="0">
                <a:latin typeface="Comic Sans MS" panose="030F0702030302020204" pitchFamily="66" charset="0"/>
              </a:rPr>
              <a:t>Find the height of the table.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DC9D58D-48AF-B964-91FB-0217FF257212}"/>
              </a:ext>
            </a:extLst>
          </p:cNvPr>
          <p:cNvSpPr txBox="1"/>
          <p:nvPr/>
        </p:nvSpPr>
        <p:spPr>
          <a:xfrm>
            <a:off x="2151802" y="152400"/>
            <a:ext cx="484039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latin typeface="Comic Sans MS" panose="030F0702030302020204" pitchFamily="66" charset="0"/>
              </a:rPr>
              <a:t>Kitchen Table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4A784EA2-3566-A78D-EC2B-120D222F5F8D}"/>
              </a:ext>
            </a:extLst>
          </p:cNvPr>
          <p:cNvSpPr txBox="1"/>
          <p:nvPr/>
        </p:nvSpPr>
        <p:spPr>
          <a:xfrm>
            <a:off x="133700" y="5943542"/>
            <a:ext cx="257960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>
                <a:latin typeface="Comic Sans MS" panose="030F0702030302020204" pitchFamily="66" charset="0"/>
              </a:rPr>
              <a:t>(not drawn to scale)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461C3A1-B771-2889-BF80-ADC049AC0137}"/>
              </a:ext>
            </a:extLst>
          </p:cNvPr>
          <p:cNvSpPr/>
          <p:nvPr/>
        </p:nvSpPr>
        <p:spPr>
          <a:xfrm>
            <a:off x="1981201" y="2966148"/>
            <a:ext cx="252000" cy="2520000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  <a:ln>
            <a:solidFill>
              <a:schemeClr val="bg2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1EBE0F6-6D48-1D50-7EE0-7E1FDD8625DD}"/>
              </a:ext>
            </a:extLst>
          </p:cNvPr>
          <p:cNvSpPr/>
          <p:nvPr/>
        </p:nvSpPr>
        <p:spPr>
          <a:xfrm>
            <a:off x="4823953" y="2966148"/>
            <a:ext cx="252000" cy="2520000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  <a:ln>
            <a:solidFill>
              <a:schemeClr val="bg2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72465C1A-6975-D9FB-B39C-60A27B2F1BC5}"/>
              </a:ext>
            </a:extLst>
          </p:cNvPr>
          <p:cNvCxnSpPr/>
          <p:nvPr/>
        </p:nvCxnSpPr>
        <p:spPr>
          <a:xfrm>
            <a:off x="419100" y="5534244"/>
            <a:ext cx="5705475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angle 13">
            <a:extLst>
              <a:ext uri="{FF2B5EF4-FFF2-40B4-BE49-F238E27FC236}">
                <a16:creationId xmlns:a16="http://schemas.microsoft.com/office/drawing/2014/main" id="{0A0BEBE8-3A3C-6004-C680-FBBBE35A6E2D}"/>
              </a:ext>
            </a:extLst>
          </p:cNvPr>
          <p:cNvSpPr/>
          <p:nvPr/>
        </p:nvSpPr>
        <p:spPr>
          <a:xfrm rot="5400000">
            <a:off x="4780157" y="2191323"/>
            <a:ext cx="699799" cy="276224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solidFill>
              <a:schemeClr val="bg2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D362949A-C711-1F95-A05E-B38ADD0D3017}"/>
              </a:ext>
            </a:extLst>
          </p:cNvPr>
          <p:cNvSpPr/>
          <p:nvPr/>
        </p:nvSpPr>
        <p:spPr>
          <a:xfrm rot="5400000">
            <a:off x="1476781" y="4998609"/>
            <a:ext cx="699799" cy="276224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solidFill>
              <a:schemeClr val="bg2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F55B518F-3790-3B52-07F2-BAC671DD0CB3}"/>
              </a:ext>
            </a:extLst>
          </p:cNvPr>
          <p:cNvSpPr/>
          <p:nvPr/>
        </p:nvSpPr>
        <p:spPr>
          <a:xfrm>
            <a:off x="5099244" y="5214796"/>
            <a:ext cx="699799" cy="276224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solidFill>
              <a:schemeClr val="bg2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2F33455F-9DD8-A4A8-1695-660A2D11664B}"/>
              </a:ext>
            </a:extLst>
          </p:cNvPr>
          <p:cNvSpPr/>
          <p:nvPr/>
        </p:nvSpPr>
        <p:spPr>
          <a:xfrm>
            <a:off x="1786094" y="2400420"/>
            <a:ext cx="699799" cy="276224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solidFill>
              <a:schemeClr val="bg2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1EA34514-75A7-BCEB-A788-15EBF8DFDF0B}"/>
              </a:ext>
            </a:extLst>
          </p:cNvPr>
          <p:cNvGrpSpPr/>
          <p:nvPr/>
        </p:nvGrpSpPr>
        <p:grpSpPr>
          <a:xfrm>
            <a:off x="5357567" y="1979535"/>
            <a:ext cx="1167877" cy="3225736"/>
            <a:chOff x="-12803" y="1101213"/>
            <a:chExt cx="1167877" cy="3225736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2" name="TextBox 21">
                  <a:extLst>
                    <a:ext uri="{FF2B5EF4-FFF2-40B4-BE49-F238E27FC236}">
                      <a16:creationId xmlns:a16="http://schemas.microsoft.com/office/drawing/2014/main" id="{D0B7808C-81D0-01E3-4B8E-5A13E3DC704A}"/>
                    </a:ext>
                  </a:extLst>
                </p:cNvPr>
                <p:cNvSpPr txBox="1"/>
                <p:nvPr/>
              </p:nvSpPr>
              <p:spPr>
                <a:xfrm>
                  <a:off x="50174" y="2214004"/>
                  <a:ext cx="1104900" cy="52322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14:m>
                    <m:oMath xmlns:m="http://schemas.openxmlformats.org/officeDocument/2006/math">
                      <m:r>
                        <a:rPr lang="en-GB" sz="2800" b="0" i="1" dirty="0" smtClean="0">
                          <a:latin typeface="Cambria Math" panose="02040503050406030204" pitchFamily="18" charset="0"/>
                        </a:rPr>
                        <m:t>96</m:t>
                      </m:r>
                    </m:oMath>
                  </a14:m>
                  <a:r>
                    <a:rPr lang="en-GB" sz="2800" dirty="0"/>
                    <a:t> cm</a:t>
                  </a:r>
                </a:p>
              </p:txBody>
            </p:sp>
          </mc:Choice>
          <mc:Fallback xmlns="">
            <p:sp>
              <p:nvSpPr>
                <p:cNvPr id="22" name="TextBox 21">
                  <a:extLst>
                    <a:ext uri="{FF2B5EF4-FFF2-40B4-BE49-F238E27FC236}">
                      <a16:creationId xmlns:a16="http://schemas.microsoft.com/office/drawing/2014/main" id="{D0B7808C-81D0-01E3-4B8E-5A13E3DC704A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0174" y="2214004"/>
                  <a:ext cx="1104900" cy="523220"/>
                </a:xfrm>
                <a:prstGeom prst="rect">
                  <a:avLst/>
                </a:prstGeom>
                <a:blipFill>
                  <a:blip r:embed="rId4"/>
                  <a:stretch>
                    <a:fillRect t="-10465" r="-10497" b="-32558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23" name="Straight Arrow Connector 22">
              <a:extLst>
                <a:ext uri="{FF2B5EF4-FFF2-40B4-BE49-F238E27FC236}">
                  <a16:creationId xmlns:a16="http://schemas.microsoft.com/office/drawing/2014/main" id="{80E3711E-EA88-881B-8396-1EE34C8DE84F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-12803" y="1101213"/>
              <a:ext cx="0" cy="3225736"/>
            </a:xfrm>
            <a:prstGeom prst="straightConnector1">
              <a:avLst/>
            </a:prstGeom>
            <a:ln w="12700">
              <a:solidFill>
                <a:schemeClr val="tx1"/>
              </a:solidFill>
              <a:headEnd type="triangle" w="lg" len="lg"/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" name="Rectangle 8">
            <a:extLst>
              <a:ext uri="{FF2B5EF4-FFF2-40B4-BE49-F238E27FC236}">
                <a16:creationId xmlns:a16="http://schemas.microsoft.com/office/drawing/2014/main" id="{60530E89-C674-686E-E4AF-23845929C2DA}"/>
              </a:ext>
            </a:extLst>
          </p:cNvPr>
          <p:cNvSpPr/>
          <p:nvPr/>
        </p:nvSpPr>
        <p:spPr>
          <a:xfrm rot="5400000">
            <a:off x="3394691" y="1082953"/>
            <a:ext cx="264881" cy="3482075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  <a:ln>
            <a:solidFill>
              <a:schemeClr val="bg2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ECEF946E-C80D-97E3-E634-983499A4EA98}"/>
              </a:ext>
            </a:extLst>
          </p:cNvPr>
          <p:cNvGrpSpPr/>
          <p:nvPr/>
        </p:nvGrpSpPr>
        <p:grpSpPr>
          <a:xfrm>
            <a:off x="514350" y="2390895"/>
            <a:ext cx="1175274" cy="2395926"/>
            <a:chOff x="-45077" y="1101213"/>
            <a:chExt cx="1175274" cy="2395926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5" name="TextBox 44">
                  <a:extLst>
                    <a:ext uri="{FF2B5EF4-FFF2-40B4-BE49-F238E27FC236}">
                      <a16:creationId xmlns:a16="http://schemas.microsoft.com/office/drawing/2014/main" id="{CD0B29B1-5CB6-90EE-8DAB-6FBDD49CB2D1}"/>
                    </a:ext>
                  </a:extLst>
                </p:cNvPr>
                <p:cNvSpPr txBox="1"/>
                <p:nvPr/>
              </p:nvSpPr>
              <p:spPr>
                <a:xfrm>
                  <a:off x="-45077" y="2214004"/>
                  <a:ext cx="1135151" cy="52322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14:m>
                    <m:oMath xmlns:m="http://schemas.openxmlformats.org/officeDocument/2006/math">
                      <m:r>
                        <a:rPr lang="en-GB" sz="2800" b="0" i="1" dirty="0" smtClean="0">
                          <a:latin typeface="Cambria Math" panose="02040503050406030204" pitchFamily="18" charset="0"/>
                        </a:rPr>
                        <m:t>86</m:t>
                      </m:r>
                    </m:oMath>
                  </a14:m>
                  <a:r>
                    <a:rPr lang="en-GB" sz="2800" dirty="0"/>
                    <a:t> cm</a:t>
                  </a:r>
                </a:p>
              </p:txBody>
            </p:sp>
          </mc:Choice>
          <mc:Fallback xmlns="">
            <p:sp>
              <p:nvSpPr>
                <p:cNvPr id="45" name="TextBox 44">
                  <a:extLst>
                    <a:ext uri="{FF2B5EF4-FFF2-40B4-BE49-F238E27FC236}">
                      <a16:creationId xmlns:a16="http://schemas.microsoft.com/office/drawing/2014/main" id="{CD0B29B1-5CB6-90EE-8DAB-6FBDD49CB2D1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-45077" y="2214004"/>
                  <a:ext cx="1135151" cy="523220"/>
                </a:xfrm>
                <a:prstGeom prst="rect">
                  <a:avLst/>
                </a:prstGeom>
                <a:blipFill>
                  <a:blip r:embed="rId5"/>
                  <a:stretch>
                    <a:fillRect t="-11628" r="-6952" b="-32558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21" name="Straight Arrow Connector 20">
              <a:extLst>
                <a:ext uri="{FF2B5EF4-FFF2-40B4-BE49-F238E27FC236}">
                  <a16:creationId xmlns:a16="http://schemas.microsoft.com/office/drawing/2014/main" id="{D30178F8-3D9D-2BC2-CD9B-3527AE3D1A3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130197" y="1101213"/>
              <a:ext cx="0" cy="2395926"/>
            </a:xfrm>
            <a:prstGeom prst="straightConnector1">
              <a:avLst/>
            </a:prstGeom>
            <a:ln w="12700">
              <a:solidFill>
                <a:schemeClr val="tx1"/>
              </a:solidFill>
              <a:headEnd type="triangle" w="lg" len="lg"/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5" name="TextBox 24">
            <a:extLst>
              <a:ext uri="{FF2B5EF4-FFF2-40B4-BE49-F238E27FC236}">
                <a16:creationId xmlns:a16="http://schemas.microsoft.com/office/drawing/2014/main" id="{D6ECFBBD-2748-C81A-CF1E-29F1A0FC3CA8}"/>
              </a:ext>
            </a:extLst>
          </p:cNvPr>
          <p:cNvSpPr txBox="1"/>
          <p:nvPr/>
        </p:nvSpPr>
        <p:spPr>
          <a:xfrm>
            <a:off x="133700" y="820619"/>
            <a:ext cx="89755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Four identical blocks of wood are placed touching a table as shown in the diagram.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A5FC5F19-F41A-165F-819D-FFBB7CBB2D1B}"/>
              </a:ext>
            </a:extLst>
          </p:cNvPr>
          <p:cNvSpPr/>
          <p:nvPr/>
        </p:nvSpPr>
        <p:spPr>
          <a:xfrm>
            <a:off x="7800677" y="5813162"/>
            <a:ext cx="990977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GB" sz="2000" b="1" dirty="0">
                <a:latin typeface="Bradley Hand ITC" panose="03070402050302030203" pitchFamily="66" charset="0"/>
              </a:rPr>
              <a:t>SIC_94</a:t>
            </a:r>
          </a:p>
        </p:txBody>
      </p:sp>
    </p:spTree>
    <p:extLst>
      <p:ext uri="{BB962C8B-B14F-4D97-AF65-F5344CB8AC3E}">
        <p14:creationId xmlns:p14="http://schemas.microsoft.com/office/powerpoint/2010/main" val="156510828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EBF3AA2C-07BF-3C58-A22F-F9BD24A7197A}"/>
              </a:ext>
            </a:extLst>
          </p:cNvPr>
          <p:cNvSpPr/>
          <p:nvPr/>
        </p:nvSpPr>
        <p:spPr>
          <a:xfrm>
            <a:off x="2383490" y="1118328"/>
            <a:ext cx="4377021" cy="5029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GB" sz="2000" dirty="0">
                <a:latin typeface="Comic Sans MS" panose="030F0702030302020204" pitchFamily="66" charset="0"/>
              </a:rPr>
              <a:t>Find the height of the table.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DC9D58D-48AF-B964-91FB-0217FF257212}"/>
              </a:ext>
            </a:extLst>
          </p:cNvPr>
          <p:cNvSpPr txBox="1"/>
          <p:nvPr/>
        </p:nvSpPr>
        <p:spPr>
          <a:xfrm>
            <a:off x="2151802" y="152400"/>
            <a:ext cx="484039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latin typeface="Comic Sans MS" panose="030F0702030302020204" pitchFamily="66" charset="0"/>
              </a:rPr>
              <a:t>Kitchen Table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4A784EA2-3566-A78D-EC2B-120D222F5F8D}"/>
              </a:ext>
            </a:extLst>
          </p:cNvPr>
          <p:cNvSpPr txBox="1"/>
          <p:nvPr/>
        </p:nvSpPr>
        <p:spPr>
          <a:xfrm>
            <a:off x="133700" y="5943542"/>
            <a:ext cx="257960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>
                <a:latin typeface="Comic Sans MS" panose="030F0702030302020204" pitchFamily="66" charset="0"/>
              </a:rPr>
              <a:t>(not drawn to scale)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461C3A1-B771-2889-BF80-ADC049AC0137}"/>
              </a:ext>
            </a:extLst>
          </p:cNvPr>
          <p:cNvSpPr/>
          <p:nvPr/>
        </p:nvSpPr>
        <p:spPr>
          <a:xfrm>
            <a:off x="1981201" y="2966148"/>
            <a:ext cx="252000" cy="2520000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  <a:ln>
            <a:solidFill>
              <a:schemeClr val="bg2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1EBE0F6-6D48-1D50-7EE0-7E1FDD8625DD}"/>
              </a:ext>
            </a:extLst>
          </p:cNvPr>
          <p:cNvSpPr/>
          <p:nvPr/>
        </p:nvSpPr>
        <p:spPr>
          <a:xfrm>
            <a:off x="4823953" y="2966148"/>
            <a:ext cx="252000" cy="2520000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  <a:ln>
            <a:solidFill>
              <a:schemeClr val="bg2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72465C1A-6975-D9FB-B39C-60A27B2F1BC5}"/>
              </a:ext>
            </a:extLst>
          </p:cNvPr>
          <p:cNvCxnSpPr/>
          <p:nvPr/>
        </p:nvCxnSpPr>
        <p:spPr>
          <a:xfrm>
            <a:off x="419100" y="5534244"/>
            <a:ext cx="5705475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angle 13">
            <a:extLst>
              <a:ext uri="{FF2B5EF4-FFF2-40B4-BE49-F238E27FC236}">
                <a16:creationId xmlns:a16="http://schemas.microsoft.com/office/drawing/2014/main" id="{0A0BEBE8-3A3C-6004-C680-FBBBE35A6E2D}"/>
              </a:ext>
            </a:extLst>
          </p:cNvPr>
          <p:cNvSpPr/>
          <p:nvPr/>
        </p:nvSpPr>
        <p:spPr>
          <a:xfrm rot="5400000">
            <a:off x="4780157" y="2191323"/>
            <a:ext cx="699799" cy="276224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solidFill>
              <a:schemeClr val="bg2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D362949A-C711-1F95-A05E-B38ADD0D3017}"/>
              </a:ext>
            </a:extLst>
          </p:cNvPr>
          <p:cNvSpPr/>
          <p:nvPr/>
        </p:nvSpPr>
        <p:spPr>
          <a:xfrm rot="5400000">
            <a:off x="1476781" y="4998609"/>
            <a:ext cx="699799" cy="276224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solidFill>
              <a:schemeClr val="bg2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F55B518F-3790-3B52-07F2-BAC671DD0CB3}"/>
              </a:ext>
            </a:extLst>
          </p:cNvPr>
          <p:cNvSpPr/>
          <p:nvPr/>
        </p:nvSpPr>
        <p:spPr>
          <a:xfrm>
            <a:off x="5099244" y="5214796"/>
            <a:ext cx="699799" cy="276224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solidFill>
              <a:schemeClr val="bg2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2F33455F-9DD8-A4A8-1695-660A2D11664B}"/>
              </a:ext>
            </a:extLst>
          </p:cNvPr>
          <p:cNvSpPr/>
          <p:nvPr/>
        </p:nvSpPr>
        <p:spPr>
          <a:xfrm>
            <a:off x="1786094" y="2400420"/>
            <a:ext cx="699799" cy="276224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solidFill>
              <a:schemeClr val="bg2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1EA34514-75A7-BCEB-A788-15EBF8DFDF0B}"/>
              </a:ext>
            </a:extLst>
          </p:cNvPr>
          <p:cNvGrpSpPr/>
          <p:nvPr/>
        </p:nvGrpSpPr>
        <p:grpSpPr>
          <a:xfrm>
            <a:off x="5357567" y="1979535"/>
            <a:ext cx="1167877" cy="3225736"/>
            <a:chOff x="-12803" y="1101213"/>
            <a:chExt cx="1167877" cy="3225736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2" name="TextBox 21">
                  <a:extLst>
                    <a:ext uri="{FF2B5EF4-FFF2-40B4-BE49-F238E27FC236}">
                      <a16:creationId xmlns:a16="http://schemas.microsoft.com/office/drawing/2014/main" id="{D0B7808C-81D0-01E3-4B8E-5A13E3DC704A}"/>
                    </a:ext>
                  </a:extLst>
                </p:cNvPr>
                <p:cNvSpPr txBox="1"/>
                <p:nvPr/>
              </p:nvSpPr>
              <p:spPr>
                <a:xfrm>
                  <a:off x="50174" y="2214004"/>
                  <a:ext cx="1104900" cy="52322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14:m>
                    <m:oMath xmlns:m="http://schemas.openxmlformats.org/officeDocument/2006/math">
                      <m:r>
                        <a:rPr lang="en-GB" sz="2800" b="0" i="1" dirty="0" smtClean="0">
                          <a:latin typeface="Cambria Math" panose="02040503050406030204" pitchFamily="18" charset="0"/>
                        </a:rPr>
                        <m:t>98</m:t>
                      </m:r>
                    </m:oMath>
                  </a14:m>
                  <a:r>
                    <a:rPr lang="en-GB" sz="2800" dirty="0"/>
                    <a:t> cm</a:t>
                  </a:r>
                </a:p>
              </p:txBody>
            </p:sp>
          </mc:Choice>
          <mc:Fallback xmlns="">
            <p:sp>
              <p:nvSpPr>
                <p:cNvPr id="22" name="TextBox 21">
                  <a:extLst>
                    <a:ext uri="{FF2B5EF4-FFF2-40B4-BE49-F238E27FC236}">
                      <a16:creationId xmlns:a16="http://schemas.microsoft.com/office/drawing/2014/main" id="{D0B7808C-81D0-01E3-4B8E-5A13E3DC704A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0174" y="2214004"/>
                  <a:ext cx="1104900" cy="523220"/>
                </a:xfrm>
                <a:prstGeom prst="rect">
                  <a:avLst/>
                </a:prstGeom>
                <a:blipFill>
                  <a:blip r:embed="rId4"/>
                  <a:stretch>
                    <a:fillRect t="-10465" r="-10497" b="-32558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23" name="Straight Arrow Connector 22">
              <a:extLst>
                <a:ext uri="{FF2B5EF4-FFF2-40B4-BE49-F238E27FC236}">
                  <a16:creationId xmlns:a16="http://schemas.microsoft.com/office/drawing/2014/main" id="{80E3711E-EA88-881B-8396-1EE34C8DE84F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-12803" y="1101213"/>
              <a:ext cx="0" cy="3225736"/>
            </a:xfrm>
            <a:prstGeom prst="straightConnector1">
              <a:avLst/>
            </a:prstGeom>
            <a:ln w="12700">
              <a:solidFill>
                <a:schemeClr val="tx1"/>
              </a:solidFill>
              <a:headEnd type="triangle" w="lg" len="lg"/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" name="Rectangle 8">
            <a:extLst>
              <a:ext uri="{FF2B5EF4-FFF2-40B4-BE49-F238E27FC236}">
                <a16:creationId xmlns:a16="http://schemas.microsoft.com/office/drawing/2014/main" id="{60530E89-C674-686E-E4AF-23845929C2DA}"/>
              </a:ext>
            </a:extLst>
          </p:cNvPr>
          <p:cNvSpPr/>
          <p:nvPr/>
        </p:nvSpPr>
        <p:spPr>
          <a:xfrm rot="5400000">
            <a:off x="3394691" y="1082953"/>
            <a:ext cx="264881" cy="3482075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  <a:ln>
            <a:solidFill>
              <a:schemeClr val="bg2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ECEF946E-C80D-97E3-E634-983499A4EA98}"/>
              </a:ext>
            </a:extLst>
          </p:cNvPr>
          <p:cNvGrpSpPr/>
          <p:nvPr/>
        </p:nvGrpSpPr>
        <p:grpSpPr>
          <a:xfrm>
            <a:off x="514350" y="2390895"/>
            <a:ext cx="1175274" cy="2395926"/>
            <a:chOff x="-45077" y="1101213"/>
            <a:chExt cx="1175274" cy="2395926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5" name="TextBox 44">
                  <a:extLst>
                    <a:ext uri="{FF2B5EF4-FFF2-40B4-BE49-F238E27FC236}">
                      <a16:creationId xmlns:a16="http://schemas.microsoft.com/office/drawing/2014/main" id="{CD0B29B1-5CB6-90EE-8DAB-6FBDD49CB2D1}"/>
                    </a:ext>
                  </a:extLst>
                </p:cNvPr>
                <p:cNvSpPr txBox="1"/>
                <p:nvPr/>
              </p:nvSpPr>
              <p:spPr>
                <a:xfrm>
                  <a:off x="-45077" y="2214004"/>
                  <a:ext cx="1135151" cy="52322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14:m>
                    <m:oMath xmlns:m="http://schemas.openxmlformats.org/officeDocument/2006/math">
                      <m:r>
                        <a:rPr lang="en-GB" sz="2800" b="0" i="1" dirty="0" smtClean="0">
                          <a:latin typeface="Cambria Math" panose="02040503050406030204" pitchFamily="18" charset="0"/>
                        </a:rPr>
                        <m:t>86</m:t>
                      </m:r>
                    </m:oMath>
                  </a14:m>
                  <a:r>
                    <a:rPr lang="en-GB" sz="2800" dirty="0"/>
                    <a:t> cm</a:t>
                  </a:r>
                </a:p>
              </p:txBody>
            </p:sp>
          </mc:Choice>
          <mc:Fallback xmlns="">
            <p:sp>
              <p:nvSpPr>
                <p:cNvPr id="45" name="TextBox 44">
                  <a:extLst>
                    <a:ext uri="{FF2B5EF4-FFF2-40B4-BE49-F238E27FC236}">
                      <a16:creationId xmlns:a16="http://schemas.microsoft.com/office/drawing/2014/main" id="{CD0B29B1-5CB6-90EE-8DAB-6FBDD49CB2D1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-45077" y="2214004"/>
                  <a:ext cx="1135151" cy="523220"/>
                </a:xfrm>
                <a:prstGeom prst="rect">
                  <a:avLst/>
                </a:prstGeom>
                <a:blipFill>
                  <a:blip r:embed="rId5"/>
                  <a:stretch>
                    <a:fillRect t="-11628" r="-6952" b="-32558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21" name="Straight Arrow Connector 20">
              <a:extLst>
                <a:ext uri="{FF2B5EF4-FFF2-40B4-BE49-F238E27FC236}">
                  <a16:creationId xmlns:a16="http://schemas.microsoft.com/office/drawing/2014/main" id="{D30178F8-3D9D-2BC2-CD9B-3527AE3D1A3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130197" y="1101213"/>
              <a:ext cx="0" cy="2395926"/>
            </a:xfrm>
            <a:prstGeom prst="straightConnector1">
              <a:avLst/>
            </a:prstGeom>
            <a:ln w="12700">
              <a:solidFill>
                <a:schemeClr val="tx1"/>
              </a:solidFill>
              <a:headEnd type="triangle" w="lg" len="lg"/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5" name="TextBox 24">
            <a:extLst>
              <a:ext uri="{FF2B5EF4-FFF2-40B4-BE49-F238E27FC236}">
                <a16:creationId xmlns:a16="http://schemas.microsoft.com/office/drawing/2014/main" id="{D6ECFBBD-2748-C81A-CF1E-29F1A0FC3CA8}"/>
              </a:ext>
            </a:extLst>
          </p:cNvPr>
          <p:cNvSpPr txBox="1"/>
          <p:nvPr/>
        </p:nvSpPr>
        <p:spPr>
          <a:xfrm>
            <a:off x="133700" y="820619"/>
            <a:ext cx="89755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Four identical blocks of wood are placed touching a table as shown in the diagram.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476C9573-EAEE-3D73-834C-21DED8E9E089}"/>
              </a:ext>
            </a:extLst>
          </p:cNvPr>
          <p:cNvSpPr/>
          <p:nvPr/>
        </p:nvSpPr>
        <p:spPr>
          <a:xfrm>
            <a:off x="7800677" y="5813162"/>
            <a:ext cx="990977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GB" sz="2000" b="1" dirty="0">
                <a:latin typeface="Bradley Hand ITC" panose="03070402050302030203" pitchFamily="66" charset="0"/>
              </a:rPr>
              <a:t>SIC_94</a:t>
            </a:r>
          </a:p>
        </p:txBody>
      </p:sp>
    </p:spTree>
    <p:extLst>
      <p:ext uri="{BB962C8B-B14F-4D97-AF65-F5344CB8AC3E}">
        <p14:creationId xmlns:p14="http://schemas.microsoft.com/office/powerpoint/2010/main" val="5844607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EBF3AA2C-07BF-3C58-A22F-F9BD24A7197A}"/>
              </a:ext>
            </a:extLst>
          </p:cNvPr>
          <p:cNvSpPr/>
          <p:nvPr/>
        </p:nvSpPr>
        <p:spPr>
          <a:xfrm>
            <a:off x="2383490" y="1118328"/>
            <a:ext cx="4377021" cy="5029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GB" sz="2000" dirty="0">
                <a:latin typeface="Comic Sans MS" panose="030F0702030302020204" pitchFamily="66" charset="0"/>
              </a:rPr>
              <a:t>Find the height of the table.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DC9D58D-48AF-B964-91FB-0217FF257212}"/>
              </a:ext>
            </a:extLst>
          </p:cNvPr>
          <p:cNvSpPr txBox="1"/>
          <p:nvPr/>
        </p:nvSpPr>
        <p:spPr>
          <a:xfrm>
            <a:off x="2151802" y="152400"/>
            <a:ext cx="484039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latin typeface="Comic Sans MS" panose="030F0702030302020204" pitchFamily="66" charset="0"/>
              </a:rPr>
              <a:t>Kitchen Table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4A784EA2-3566-A78D-EC2B-120D222F5F8D}"/>
              </a:ext>
            </a:extLst>
          </p:cNvPr>
          <p:cNvSpPr txBox="1"/>
          <p:nvPr/>
        </p:nvSpPr>
        <p:spPr>
          <a:xfrm>
            <a:off x="133700" y="5943542"/>
            <a:ext cx="257960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>
                <a:latin typeface="Comic Sans MS" panose="030F0702030302020204" pitchFamily="66" charset="0"/>
              </a:rPr>
              <a:t>(not drawn to scale)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461C3A1-B771-2889-BF80-ADC049AC0137}"/>
              </a:ext>
            </a:extLst>
          </p:cNvPr>
          <p:cNvSpPr/>
          <p:nvPr/>
        </p:nvSpPr>
        <p:spPr>
          <a:xfrm>
            <a:off x="1981201" y="2966148"/>
            <a:ext cx="252000" cy="2520000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  <a:ln>
            <a:solidFill>
              <a:schemeClr val="bg2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1EBE0F6-6D48-1D50-7EE0-7E1FDD8625DD}"/>
              </a:ext>
            </a:extLst>
          </p:cNvPr>
          <p:cNvSpPr/>
          <p:nvPr/>
        </p:nvSpPr>
        <p:spPr>
          <a:xfrm>
            <a:off x="4823953" y="2966148"/>
            <a:ext cx="252000" cy="2520000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  <a:ln>
            <a:solidFill>
              <a:schemeClr val="bg2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72465C1A-6975-D9FB-B39C-60A27B2F1BC5}"/>
              </a:ext>
            </a:extLst>
          </p:cNvPr>
          <p:cNvCxnSpPr/>
          <p:nvPr/>
        </p:nvCxnSpPr>
        <p:spPr>
          <a:xfrm>
            <a:off x="419100" y="5534244"/>
            <a:ext cx="5705475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angle 13">
            <a:extLst>
              <a:ext uri="{FF2B5EF4-FFF2-40B4-BE49-F238E27FC236}">
                <a16:creationId xmlns:a16="http://schemas.microsoft.com/office/drawing/2014/main" id="{0A0BEBE8-3A3C-6004-C680-FBBBE35A6E2D}"/>
              </a:ext>
            </a:extLst>
          </p:cNvPr>
          <p:cNvSpPr/>
          <p:nvPr/>
        </p:nvSpPr>
        <p:spPr>
          <a:xfrm rot="5400000">
            <a:off x="4780157" y="2191323"/>
            <a:ext cx="699799" cy="276224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solidFill>
              <a:schemeClr val="bg2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D362949A-C711-1F95-A05E-B38ADD0D3017}"/>
              </a:ext>
            </a:extLst>
          </p:cNvPr>
          <p:cNvSpPr/>
          <p:nvPr/>
        </p:nvSpPr>
        <p:spPr>
          <a:xfrm rot="5400000">
            <a:off x="1476781" y="4998609"/>
            <a:ext cx="699799" cy="276224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solidFill>
              <a:schemeClr val="bg2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F55B518F-3790-3B52-07F2-BAC671DD0CB3}"/>
              </a:ext>
            </a:extLst>
          </p:cNvPr>
          <p:cNvSpPr/>
          <p:nvPr/>
        </p:nvSpPr>
        <p:spPr>
          <a:xfrm>
            <a:off x="5099244" y="5214796"/>
            <a:ext cx="699799" cy="276224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solidFill>
              <a:schemeClr val="bg2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2F33455F-9DD8-A4A8-1695-660A2D11664B}"/>
              </a:ext>
            </a:extLst>
          </p:cNvPr>
          <p:cNvSpPr/>
          <p:nvPr/>
        </p:nvSpPr>
        <p:spPr>
          <a:xfrm>
            <a:off x="1786094" y="2400420"/>
            <a:ext cx="699799" cy="276224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solidFill>
              <a:schemeClr val="bg2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1EA34514-75A7-BCEB-A788-15EBF8DFDF0B}"/>
              </a:ext>
            </a:extLst>
          </p:cNvPr>
          <p:cNvGrpSpPr/>
          <p:nvPr/>
        </p:nvGrpSpPr>
        <p:grpSpPr>
          <a:xfrm>
            <a:off x="5357567" y="1979535"/>
            <a:ext cx="1167877" cy="3225736"/>
            <a:chOff x="-12803" y="1101213"/>
            <a:chExt cx="1167877" cy="3225736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2" name="TextBox 21">
                  <a:extLst>
                    <a:ext uri="{FF2B5EF4-FFF2-40B4-BE49-F238E27FC236}">
                      <a16:creationId xmlns:a16="http://schemas.microsoft.com/office/drawing/2014/main" id="{D0B7808C-81D0-01E3-4B8E-5A13E3DC704A}"/>
                    </a:ext>
                  </a:extLst>
                </p:cNvPr>
                <p:cNvSpPr txBox="1"/>
                <p:nvPr/>
              </p:nvSpPr>
              <p:spPr>
                <a:xfrm>
                  <a:off x="50174" y="2214004"/>
                  <a:ext cx="1104900" cy="52322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14:m>
                    <m:oMath xmlns:m="http://schemas.openxmlformats.org/officeDocument/2006/math">
                      <m:r>
                        <a:rPr lang="en-GB" sz="2800" b="0" i="1" dirty="0" smtClean="0">
                          <a:latin typeface="Cambria Math" panose="02040503050406030204" pitchFamily="18" charset="0"/>
                        </a:rPr>
                        <m:t>96</m:t>
                      </m:r>
                    </m:oMath>
                  </a14:m>
                  <a:r>
                    <a:rPr lang="en-GB" sz="2800" dirty="0"/>
                    <a:t> cm</a:t>
                  </a:r>
                </a:p>
              </p:txBody>
            </p:sp>
          </mc:Choice>
          <mc:Fallback xmlns="">
            <p:sp>
              <p:nvSpPr>
                <p:cNvPr id="22" name="TextBox 21">
                  <a:extLst>
                    <a:ext uri="{FF2B5EF4-FFF2-40B4-BE49-F238E27FC236}">
                      <a16:creationId xmlns:a16="http://schemas.microsoft.com/office/drawing/2014/main" id="{D0B7808C-81D0-01E3-4B8E-5A13E3DC704A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0174" y="2214004"/>
                  <a:ext cx="1104900" cy="523220"/>
                </a:xfrm>
                <a:prstGeom prst="rect">
                  <a:avLst/>
                </a:prstGeom>
                <a:blipFill>
                  <a:blip r:embed="rId4"/>
                  <a:stretch>
                    <a:fillRect t="-10465" r="-10497" b="-32558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23" name="Straight Arrow Connector 22">
              <a:extLst>
                <a:ext uri="{FF2B5EF4-FFF2-40B4-BE49-F238E27FC236}">
                  <a16:creationId xmlns:a16="http://schemas.microsoft.com/office/drawing/2014/main" id="{80E3711E-EA88-881B-8396-1EE34C8DE84F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-12803" y="1101213"/>
              <a:ext cx="0" cy="3225736"/>
            </a:xfrm>
            <a:prstGeom prst="straightConnector1">
              <a:avLst/>
            </a:prstGeom>
            <a:ln w="12700">
              <a:solidFill>
                <a:schemeClr val="tx1"/>
              </a:solidFill>
              <a:headEnd type="triangle" w="lg" len="lg"/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" name="Rectangle 8">
            <a:extLst>
              <a:ext uri="{FF2B5EF4-FFF2-40B4-BE49-F238E27FC236}">
                <a16:creationId xmlns:a16="http://schemas.microsoft.com/office/drawing/2014/main" id="{60530E89-C674-686E-E4AF-23845929C2DA}"/>
              </a:ext>
            </a:extLst>
          </p:cNvPr>
          <p:cNvSpPr/>
          <p:nvPr/>
        </p:nvSpPr>
        <p:spPr>
          <a:xfrm rot="5400000">
            <a:off x="3394691" y="1082953"/>
            <a:ext cx="264881" cy="3482075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  <a:ln>
            <a:solidFill>
              <a:schemeClr val="bg2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ECEF946E-C80D-97E3-E634-983499A4EA98}"/>
              </a:ext>
            </a:extLst>
          </p:cNvPr>
          <p:cNvGrpSpPr/>
          <p:nvPr/>
        </p:nvGrpSpPr>
        <p:grpSpPr>
          <a:xfrm>
            <a:off x="514350" y="2390895"/>
            <a:ext cx="1175274" cy="2395926"/>
            <a:chOff x="-45077" y="1101213"/>
            <a:chExt cx="1175274" cy="2395926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5" name="TextBox 44">
                  <a:extLst>
                    <a:ext uri="{FF2B5EF4-FFF2-40B4-BE49-F238E27FC236}">
                      <a16:creationId xmlns:a16="http://schemas.microsoft.com/office/drawing/2014/main" id="{CD0B29B1-5CB6-90EE-8DAB-6FBDD49CB2D1}"/>
                    </a:ext>
                  </a:extLst>
                </p:cNvPr>
                <p:cNvSpPr txBox="1"/>
                <p:nvPr/>
              </p:nvSpPr>
              <p:spPr>
                <a:xfrm>
                  <a:off x="-45077" y="2214004"/>
                  <a:ext cx="1135151" cy="52322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14:m>
                    <m:oMath xmlns:m="http://schemas.openxmlformats.org/officeDocument/2006/math">
                      <m:r>
                        <a:rPr lang="en-GB" sz="2800" b="0" i="1" dirty="0" smtClean="0">
                          <a:latin typeface="Cambria Math" panose="02040503050406030204" pitchFamily="18" charset="0"/>
                        </a:rPr>
                        <m:t>84</m:t>
                      </m:r>
                    </m:oMath>
                  </a14:m>
                  <a:r>
                    <a:rPr lang="en-GB" sz="2800" dirty="0"/>
                    <a:t> cm</a:t>
                  </a:r>
                </a:p>
              </p:txBody>
            </p:sp>
          </mc:Choice>
          <mc:Fallback xmlns="">
            <p:sp>
              <p:nvSpPr>
                <p:cNvPr id="45" name="TextBox 44">
                  <a:extLst>
                    <a:ext uri="{FF2B5EF4-FFF2-40B4-BE49-F238E27FC236}">
                      <a16:creationId xmlns:a16="http://schemas.microsoft.com/office/drawing/2014/main" id="{CD0B29B1-5CB6-90EE-8DAB-6FBDD49CB2D1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-45077" y="2214004"/>
                  <a:ext cx="1135151" cy="523220"/>
                </a:xfrm>
                <a:prstGeom prst="rect">
                  <a:avLst/>
                </a:prstGeom>
                <a:blipFill>
                  <a:blip r:embed="rId5"/>
                  <a:stretch>
                    <a:fillRect t="-11628" r="-6952" b="-32558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21" name="Straight Arrow Connector 20">
              <a:extLst>
                <a:ext uri="{FF2B5EF4-FFF2-40B4-BE49-F238E27FC236}">
                  <a16:creationId xmlns:a16="http://schemas.microsoft.com/office/drawing/2014/main" id="{D30178F8-3D9D-2BC2-CD9B-3527AE3D1A3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130197" y="1101213"/>
              <a:ext cx="0" cy="2395926"/>
            </a:xfrm>
            <a:prstGeom prst="straightConnector1">
              <a:avLst/>
            </a:prstGeom>
            <a:ln w="12700">
              <a:solidFill>
                <a:schemeClr val="tx1"/>
              </a:solidFill>
              <a:headEnd type="triangle" w="lg" len="lg"/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5" name="TextBox 24">
            <a:extLst>
              <a:ext uri="{FF2B5EF4-FFF2-40B4-BE49-F238E27FC236}">
                <a16:creationId xmlns:a16="http://schemas.microsoft.com/office/drawing/2014/main" id="{D6ECFBBD-2748-C81A-CF1E-29F1A0FC3CA8}"/>
              </a:ext>
            </a:extLst>
          </p:cNvPr>
          <p:cNvSpPr txBox="1"/>
          <p:nvPr/>
        </p:nvSpPr>
        <p:spPr>
          <a:xfrm>
            <a:off x="133700" y="820619"/>
            <a:ext cx="89755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Four identical blocks of wood are placed touching a table as shown in the diagram.</a:t>
            </a:r>
          </a:p>
        </p:txBody>
      </p:sp>
    </p:spTree>
    <p:extLst>
      <p:ext uri="{BB962C8B-B14F-4D97-AF65-F5344CB8AC3E}">
        <p14:creationId xmlns:p14="http://schemas.microsoft.com/office/powerpoint/2010/main" val="102314008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EBF3AA2C-07BF-3C58-A22F-F9BD24A7197A}"/>
              </a:ext>
            </a:extLst>
          </p:cNvPr>
          <p:cNvSpPr/>
          <p:nvPr/>
        </p:nvSpPr>
        <p:spPr>
          <a:xfrm>
            <a:off x="2383490" y="1118328"/>
            <a:ext cx="4377021" cy="5029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GB" sz="2000" dirty="0">
                <a:latin typeface="Comic Sans MS" panose="030F0702030302020204" pitchFamily="66" charset="0"/>
              </a:rPr>
              <a:t>Find the height of the table.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DC9D58D-48AF-B964-91FB-0217FF257212}"/>
              </a:ext>
            </a:extLst>
          </p:cNvPr>
          <p:cNvSpPr txBox="1"/>
          <p:nvPr/>
        </p:nvSpPr>
        <p:spPr>
          <a:xfrm>
            <a:off x="2151802" y="152400"/>
            <a:ext cx="484039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latin typeface="Comic Sans MS" panose="030F0702030302020204" pitchFamily="66" charset="0"/>
              </a:rPr>
              <a:t>Kitchen Table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4A784EA2-3566-A78D-EC2B-120D222F5F8D}"/>
              </a:ext>
            </a:extLst>
          </p:cNvPr>
          <p:cNvSpPr txBox="1"/>
          <p:nvPr/>
        </p:nvSpPr>
        <p:spPr>
          <a:xfrm>
            <a:off x="133700" y="5943542"/>
            <a:ext cx="257960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>
                <a:latin typeface="Comic Sans MS" panose="030F0702030302020204" pitchFamily="66" charset="0"/>
              </a:rPr>
              <a:t>(not drawn to scale)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461C3A1-B771-2889-BF80-ADC049AC0137}"/>
              </a:ext>
            </a:extLst>
          </p:cNvPr>
          <p:cNvSpPr/>
          <p:nvPr/>
        </p:nvSpPr>
        <p:spPr>
          <a:xfrm>
            <a:off x="1981201" y="2966148"/>
            <a:ext cx="252000" cy="2520000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  <a:ln>
            <a:solidFill>
              <a:schemeClr val="bg2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1EBE0F6-6D48-1D50-7EE0-7E1FDD8625DD}"/>
              </a:ext>
            </a:extLst>
          </p:cNvPr>
          <p:cNvSpPr/>
          <p:nvPr/>
        </p:nvSpPr>
        <p:spPr>
          <a:xfrm>
            <a:off x="4823953" y="2966148"/>
            <a:ext cx="252000" cy="2520000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  <a:ln>
            <a:solidFill>
              <a:schemeClr val="bg2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72465C1A-6975-D9FB-B39C-60A27B2F1BC5}"/>
              </a:ext>
            </a:extLst>
          </p:cNvPr>
          <p:cNvCxnSpPr/>
          <p:nvPr/>
        </p:nvCxnSpPr>
        <p:spPr>
          <a:xfrm>
            <a:off x="419100" y="5534244"/>
            <a:ext cx="5705475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angle 13">
            <a:extLst>
              <a:ext uri="{FF2B5EF4-FFF2-40B4-BE49-F238E27FC236}">
                <a16:creationId xmlns:a16="http://schemas.microsoft.com/office/drawing/2014/main" id="{0A0BEBE8-3A3C-6004-C680-FBBBE35A6E2D}"/>
              </a:ext>
            </a:extLst>
          </p:cNvPr>
          <p:cNvSpPr/>
          <p:nvPr/>
        </p:nvSpPr>
        <p:spPr>
          <a:xfrm rot="5400000">
            <a:off x="4780157" y="2191323"/>
            <a:ext cx="699799" cy="276224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solidFill>
              <a:schemeClr val="bg2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D362949A-C711-1F95-A05E-B38ADD0D3017}"/>
              </a:ext>
            </a:extLst>
          </p:cNvPr>
          <p:cNvSpPr/>
          <p:nvPr/>
        </p:nvSpPr>
        <p:spPr>
          <a:xfrm rot="5400000">
            <a:off x="1476781" y="4998609"/>
            <a:ext cx="699799" cy="276224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solidFill>
              <a:schemeClr val="bg2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F55B518F-3790-3B52-07F2-BAC671DD0CB3}"/>
              </a:ext>
            </a:extLst>
          </p:cNvPr>
          <p:cNvSpPr/>
          <p:nvPr/>
        </p:nvSpPr>
        <p:spPr>
          <a:xfrm>
            <a:off x="5099244" y="5214796"/>
            <a:ext cx="699799" cy="276224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solidFill>
              <a:schemeClr val="bg2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2F33455F-9DD8-A4A8-1695-660A2D11664B}"/>
              </a:ext>
            </a:extLst>
          </p:cNvPr>
          <p:cNvSpPr/>
          <p:nvPr/>
        </p:nvSpPr>
        <p:spPr>
          <a:xfrm>
            <a:off x="1786094" y="2400420"/>
            <a:ext cx="699799" cy="276224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solidFill>
              <a:schemeClr val="bg2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1EA34514-75A7-BCEB-A788-15EBF8DFDF0B}"/>
              </a:ext>
            </a:extLst>
          </p:cNvPr>
          <p:cNvGrpSpPr/>
          <p:nvPr/>
        </p:nvGrpSpPr>
        <p:grpSpPr>
          <a:xfrm>
            <a:off x="5357567" y="1979535"/>
            <a:ext cx="1167877" cy="3225736"/>
            <a:chOff x="-12803" y="1101213"/>
            <a:chExt cx="1167877" cy="3225736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2" name="TextBox 21">
                  <a:extLst>
                    <a:ext uri="{FF2B5EF4-FFF2-40B4-BE49-F238E27FC236}">
                      <a16:creationId xmlns:a16="http://schemas.microsoft.com/office/drawing/2014/main" id="{D0B7808C-81D0-01E3-4B8E-5A13E3DC704A}"/>
                    </a:ext>
                  </a:extLst>
                </p:cNvPr>
                <p:cNvSpPr txBox="1"/>
                <p:nvPr/>
              </p:nvSpPr>
              <p:spPr>
                <a:xfrm>
                  <a:off x="50174" y="2214004"/>
                  <a:ext cx="1104900" cy="52322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14:m>
                    <m:oMath xmlns:m="http://schemas.openxmlformats.org/officeDocument/2006/math">
                      <m:r>
                        <a:rPr lang="en-GB" sz="2800" b="0" i="1" dirty="0" smtClean="0">
                          <a:latin typeface="Cambria Math" panose="02040503050406030204" pitchFamily="18" charset="0"/>
                        </a:rPr>
                        <m:t>99</m:t>
                      </m:r>
                    </m:oMath>
                  </a14:m>
                  <a:r>
                    <a:rPr lang="en-GB" sz="2800" dirty="0"/>
                    <a:t> cm</a:t>
                  </a:r>
                </a:p>
              </p:txBody>
            </p:sp>
          </mc:Choice>
          <mc:Fallback xmlns="">
            <p:sp>
              <p:nvSpPr>
                <p:cNvPr id="22" name="TextBox 21">
                  <a:extLst>
                    <a:ext uri="{FF2B5EF4-FFF2-40B4-BE49-F238E27FC236}">
                      <a16:creationId xmlns:a16="http://schemas.microsoft.com/office/drawing/2014/main" id="{D0B7808C-81D0-01E3-4B8E-5A13E3DC704A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0174" y="2214004"/>
                  <a:ext cx="1104900" cy="523220"/>
                </a:xfrm>
                <a:prstGeom prst="rect">
                  <a:avLst/>
                </a:prstGeom>
                <a:blipFill>
                  <a:blip r:embed="rId4"/>
                  <a:stretch>
                    <a:fillRect t="-10465" r="-10497" b="-32558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23" name="Straight Arrow Connector 22">
              <a:extLst>
                <a:ext uri="{FF2B5EF4-FFF2-40B4-BE49-F238E27FC236}">
                  <a16:creationId xmlns:a16="http://schemas.microsoft.com/office/drawing/2014/main" id="{80E3711E-EA88-881B-8396-1EE34C8DE84F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-12803" y="1101213"/>
              <a:ext cx="0" cy="3225736"/>
            </a:xfrm>
            <a:prstGeom prst="straightConnector1">
              <a:avLst/>
            </a:prstGeom>
            <a:ln w="12700">
              <a:solidFill>
                <a:schemeClr val="tx1"/>
              </a:solidFill>
              <a:headEnd type="triangle" w="lg" len="lg"/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" name="Rectangle 8">
            <a:extLst>
              <a:ext uri="{FF2B5EF4-FFF2-40B4-BE49-F238E27FC236}">
                <a16:creationId xmlns:a16="http://schemas.microsoft.com/office/drawing/2014/main" id="{60530E89-C674-686E-E4AF-23845929C2DA}"/>
              </a:ext>
            </a:extLst>
          </p:cNvPr>
          <p:cNvSpPr/>
          <p:nvPr/>
        </p:nvSpPr>
        <p:spPr>
          <a:xfrm rot="5400000">
            <a:off x="3394691" y="1082953"/>
            <a:ext cx="264881" cy="3482075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  <a:ln>
            <a:solidFill>
              <a:schemeClr val="bg2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ECEF946E-C80D-97E3-E634-983499A4EA98}"/>
              </a:ext>
            </a:extLst>
          </p:cNvPr>
          <p:cNvGrpSpPr/>
          <p:nvPr/>
        </p:nvGrpSpPr>
        <p:grpSpPr>
          <a:xfrm>
            <a:off x="514350" y="2390895"/>
            <a:ext cx="1175274" cy="2395926"/>
            <a:chOff x="-45077" y="1101213"/>
            <a:chExt cx="1175274" cy="2395926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5" name="TextBox 44">
                  <a:extLst>
                    <a:ext uri="{FF2B5EF4-FFF2-40B4-BE49-F238E27FC236}">
                      <a16:creationId xmlns:a16="http://schemas.microsoft.com/office/drawing/2014/main" id="{CD0B29B1-5CB6-90EE-8DAB-6FBDD49CB2D1}"/>
                    </a:ext>
                  </a:extLst>
                </p:cNvPr>
                <p:cNvSpPr txBox="1"/>
                <p:nvPr/>
              </p:nvSpPr>
              <p:spPr>
                <a:xfrm>
                  <a:off x="-45077" y="2214004"/>
                  <a:ext cx="1135151" cy="52322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14:m>
                    <m:oMath xmlns:m="http://schemas.openxmlformats.org/officeDocument/2006/math">
                      <m:r>
                        <a:rPr lang="en-GB" sz="2800" b="0" i="1" dirty="0" smtClean="0">
                          <a:latin typeface="Cambria Math" panose="02040503050406030204" pitchFamily="18" charset="0"/>
                        </a:rPr>
                        <m:t>87</m:t>
                      </m:r>
                    </m:oMath>
                  </a14:m>
                  <a:r>
                    <a:rPr lang="en-GB" sz="2800" dirty="0"/>
                    <a:t> cm</a:t>
                  </a:r>
                </a:p>
              </p:txBody>
            </p:sp>
          </mc:Choice>
          <mc:Fallback xmlns="">
            <p:sp>
              <p:nvSpPr>
                <p:cNvPr id="45" name="TextBox 44">
                  <a:extLst>
                    <a:ext uri="{FF2B5EF4-FFF2-40B4-BE49-F238E27FC236}">
                      <a16:creationId xmlns:a16="http://schemas.microsoft.com/office/drawing/2014/main" id="{CD0B29B1-5CB6-90EE-8DAB-6FBDD49CB2D1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-45077" y="2214004"/>
                  <a:ext cx="1135151" cy="523220"/>
                </a:xfrm>
                <a:prstGeom prst="rect">
                  <a:avLst/>
                </a:prstGeom>
                <a:blipFill>
                  <a:blip r:embed="rId5"/>
                  <a:stretch>
                    <a:fillRect t="-11628" r="-6952" b="-32558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21" name="Straight Arrow Connector 20">
              <a:extLst>
                <a:ext uri="{FF2B5EF4-FFF2-40B4-BE49-F238E27FC236}">
                  <a16:creationId xmlns:a16="http://schemas.microsoft.com/office/drawing/2014/main" id="{D30178F8-3D9D-2BC2-CD9B-3527AE3D1A3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130197" y="1101213"/>
              <a:ext cx="0" cy="2395926"/>
            </a:xfrm>
            <a:prstGeom prst="straightConnector1">
              <a:avLst/>
            </a:prstGeom>
            <a:ln w="12700">
              <a:solidFill>
                <a:schemeClr val="tx1"/>
              </a:solidFill>
              <a:headEnd type="triangle" w="lg" len="lg"/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5" name="TextBox 24">
            <a:extLst>
              <a:ext uri="{FF2B5EF4-FFF2-40B4-BE49-F238E27FC236}">
                <a16:creationId xmlns:a16="http://schemas.microsoft.com/office/drawing/2014/main" id="{D6ECFBBD-2748-C81A-CF1E-29F1A0FC3CA8}"/>
              </a:ext>
            </a:extLst>
          </p:cNvPr>
          <p:cNvSpPr txBox="1"/>
          <p:nvPr/>
        </p:nvSpPr>
        <p:spPr>
          <a:xfrm>
            <a:off x="133700" y="820619"/>
            <a:ext cx="89755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Four identical blocks of wood are placed touching a table as shown in the diagram.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47C77CAF-E94D-A746-6190-9D667BDDA961}"/>
              </a:ext>
            </a:extLst>
          </p:cNvPr>
          <p:cNvSpPr/>
          <p:nvPr/>
        </p:nvSpPr>
        <p:spPr>
          <a:xfrm>
            <a:off x="7800677" y="5813162"/>
            <a:ext cx="990977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GB" sz="2000" b="1" dirty="0">
                <a:latin typeface="Bradley Hand ITC" panose="03070402050302030203" pitchFamily="66" charset="0"/>
              </a:rPr>
              <a:t>SIC_94</a:t>
            </a:r>
          </a:p>
        </p:txBody>
      </p:sp>
    </p:spTree>
    <p:extLst>
      <p:ext uri="{BB962C8B-B14F-4D97-AF65-F5344CB8AC3E}">
        <p14:creationId xmlns:p14="http://schemas.microsoft.com/office/powerpoint/2010/main" val="416810739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EBF3AA2C-07BF-3C58-A22F-F9BD24A7197A}"/>
              </a:ext>
            </a:extLst>
          </p:cNvPr>
          <p:cNvSpPr/>
          <p:nvPr/>
        </p:nvSpPr>
        <p:spPr>
          <a:xfrm>
            <a:off x="2383490" y="1118328"/>
            <a:ext cx="4377021" cy="5029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GB" sz="2000" dirty="0">
                <a:latin typeface="Comic Sans MS" panose="030F0702030302020204" pitchFamily="66" charset="0"/>
              </a:rPr>
              <a:t>Find the height of the table.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DC9D58D-48AF-B964-91FB-0217FF257212}"/>
              </a:ext>
            </a:extLst>
          </p:cNvPr>
          <p:cNvSpPr txBox="1"/>
          <p:nvPr/>
        </p:nvSpPr>
        <p:spPr>
          <a:xfrm>
            <a:off x="2151802" y="152400"/>
            <a:ext cx="484039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latin typeface="Comic Sans MS" panose="030F0702030302020204" pitchFamily="66" charset="0"/>
              </a:rPr>
              <a:t>Kitchen Table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4A784EA2-3566-A78D-EC2B-120D222F5F8D}"/>
              </a:ext>
            </a:extLst>
          </p:cNvPr>
          <p:cNvSpPr txBox="1"/>
          <p:nvPr/>
        </p:nvSpPr>
        <p:spPr>
          <a:xfrm>
            <a:off x="133700" y="5943542"/>
            <a:ext cx="257960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>
                <a:latin typeface="Comic Sans MS" panose="030F0702030302020204" pitchFamily="66" charset="0"/>
              </a:rPr>
              <a:t>(not drawn to scale)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461C3A1-B771-2889-BF80-ADC049AC0137}"/>
              </a:ext>
            </a:extLst>
          </p:cNvPr>
          <p:cNvSpPr/>
          <p:nvPr/>
        </p:nvSpPr>
        <p:spPr>
          <a:xfrm>
            <a:off x="1981201" y="2966148"/>
            <a:ext cx="252000" cy="2520000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  <a:ln>
            <a:solidFill>
              <a:schemeClr val="bg2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1EBE0F6-6D48-1D50-7EE0-7E1FDD8625DD}"/>
              </a:ext>
            </a:extLst>
          </p:cNvPr>
          <p:cNvSpPr/>
          <p:nvPr/>
        </p:nvSpPr>
        <p:spPr>
          <a:xfrm>
            <a:off x="4823953" y="2966148"/>
            <a:ext cx="252000" cy="2520000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  <a:ln>
            <a:solidFill>
              <a:schemeClr val="bg2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72465C1A-6975-D9FB-B39C-60A27B2F1BC5}"/>
              </a:ext>
            </a:extLst>
          </p:cNvPr>
          <p:cNvCxnSpPr/>
          <p:nvPr/>
        </p:nvCxnSpPr>
        <p:spPr>
          <a:xfrm>
            <a:off x="419100" y="5534244"/>
            <a:ext cx="5705475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angle 13">
            <a:extLst>
              <a:ext uri="{FF2B5EF4-FFF2-40B4-BE49-F238E27FC236}">
                <a16:creationId xmlns:a16="http://schemas.microsoft.com/office/drawing/2014/main" id="{0A0BEBE8-3A3C-6004-C680-FBBBE35A6E2D}"/>
              </a:ext>
            </a:extLst>
          </p:cNvPr>
          <p:cNvSpPr/>
          <p:nvPr/>
        </p:nvSpPr>
        <p:spPr>
          <a:xfrm rot="5400000">
            <a:off x="4780157" y="2191323"/>
            <a:ext cx="699799" cy="276224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solidFill>
              <a:schemeClr val="bg2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D362949A-C711-1F95-A05E-B38ADD0D3017}"/>
              </a:ext>
            </a:extLst>
          </p:cNvPr>
          <p:cNvSpPr/>
          <p:nvPr/>
        </p:nvSpPr>
        <p:spPr>
          <a:xfrm rot="5400000">
            <a:off x="1476781" y="4998609"/>
            <a:ext cx="699799" cy="276224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solidFill>
              <a:schemeClr val="bg2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F55B518F-3790-3B52-07F2-BAC671DD0CB3}"/>
              </a:ext>
            </a:extLst>
          </p:cNvPr>
          <p:cNvSpPr/>
          <p:nvPr/>
        </p:nvSpPr>
        <p:spPr>
          <a:xfrm>
            <a:off x="5099244" y="5214796"/>
            <a:ext cx="699799" cy="276224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solidFill>
              <a:schemeClr val="bg2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2F33455F-9DD8-A4A8-1695-660A2D11664B}"/>
              </a:ext>
            </a:extLst>
          </p:cNvPr>
          <p:cNvSpPr/>
          <p:nvPr/>
        </p:nvSpPr>
        <p:spPr>
          <a:xfrm>
            <a:off x="1786094" y="2400420"/>
            <a:ext cx="699799" cy="276224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solidFill>
              <a:schemeClr val="bg2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1EA34514-75A7-BCEB-A788-15EBF8DFDF0B}"/>
              </a:ext>
            </a:extLst>
          </p:cNvPr>
          <p:cNvGrpSpPr/>
          <p:nvPr/>
        </p:nvGrpSpPr>
        <p:grpSpPr>
          <a:xfrm>
            <a:off x="5357567" y="1979535"/>
            <a:ext cx="1402941" cy="3225736"/>
            <a:chOff x="-12803" y="1101213"/>
            <a:chExt cx="1402941" cy="3225736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2" name="TextBox 21">
                  <a:extLst>
                    <a:ext uri="{FF2B5EF4-FFF2-40B4-BE49-F238E27FC236}">
                      <a16:creationId xmlns:a16="http://schemas.microsoft.com/office/drawing/2014/main" id="{D0B7808C-81D0-01E3-4B8E-5A13E3DC704A}"/>
                    </a:ext>
                  </a:extLst>
                </p:cNvPr>
                <p:cNvSpPr txBox="1"/>
                <p:nvPr/>
              </p:nvSpPr>
              <p:spPr>
                <a:xfrm>
                  <a:off x="50173" y="2214004"/>
                  <a:ext cx="1339965" cy="52322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14:m>
                    <m:oMath xmlns:m="http://schemas.openxmlformats.org/officeDocument/2006/math">
                      <m:r>
                        <a:rPr lang="en-GB" sz="2800" b="0" i="1" smtClean="0">
                          <a:latin typeface="Cambria Math" panose="02040503050406030204" pitchFamily="18" charset="0"/>
                        </a:rPr>
                        <m:t>100</m:t>
                      </m:r>
                    </m:oMath>
                  </a14:m>
                  <a:r>
                    <a:rPr lang="en-GB" sz="2800" dirty="0"/>
                    <a:t> cm</a:t>
                  </a:r>
                </a:p>
              </p:txBody>
            </p:sp>
          </mc:Choice>
          <mc:Fallback xmlns="">
            <p:sp>
              <p:nvSpPr>
                <p:cNvPr id="22" name="TextBox 21">
                  <a:extLst>
                    <a:ext uri="{FF2B5EF4-FFF2-40B4-BE49-F238E27FC236}">
                      <a16:creationId xmlns:a16="http://schemas.microsoft.com/office/drawing/2014/main" id="{D0B7808C-81D0-01E3-4B8E-5A13E3DC704A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0173" y="2214004"/>
                  <a:ext cx="1339965" cy="523220"/>
                </a:xfrm>
                <a:prstGeom prst="rect">
                  <a:avLst/>
                </a:prstGeom>
                <a:blipFill>
                  <a:blip r:embed="rId4"/>
                  <a:stretch>
                    <a:fillRect t="-10465" r="-5455" b="-32558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23" name="Straight Arrow Connector 22">
              <a:extLst>
                <a:ext uri="{FF2B5EF4-FFF2-40B4-BE49-F238E27FC236}">
                  <a16:creationId xmlns:a16="http://schemas.microsoft.com/office/drawing/2014/main" id="{80E3711E-EA88-881B-8396-1EE34C8DE84F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-12803" y="1101213"/>
              <a:ext cx="0" cy="3225736"/>
            </a:xfrm>
            <a:prstGeom prst="straightConnector1">
              <a:avLst/>
            </a:prstGeom>
            <a:ln w="12700">
              <a:solidFill>
                <a:schemeClr val="tx1"/>
              </a:solidFill>
              <a:headEnd type="triangle" w="lg" len="lg"/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" name="Rectangle 8">
            <a:extLst>
              <a:ext uri="{FF2B5EF4-FFF2-40B4-BE49-F238E27FC236}">
                <a16:creationId xmlns:a16="http://schemas.microsoft.com/office/drawing/2014/main" id="{60530E89-C674-686E-E4AF-23845929C2DA}"/>
              </a:ext>
            </a:extLst>
          </p:cNvPr>
          <p:cNvSpPr/>
          <p:nvPr/>
        </p:nvSpPr>
        <p:spPr>
          <a:xfrm rot="5400000">
            <a:off x="3394691" y="1082953"/>
            <a:ext cx="264881" cy="3482075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  <a:ln>
            <a:solidFill>
              <a:schemeClr val="bg2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ECEF946E-C80D-97E3-E634-983499A4EA98}"/>
              </a:ext>
            </a:extLst>
          </p:cNvPr>
          <p:cNvGrpSpPr/>
          <p:nvPr/>
        </p:nvGrpSpPr>
        <p:grpSpPr>
          <a:xfrm>
            <a:off x="514350" y="2390895"/>
            <a:ext cx="1175274" cy="2395926"/>
            <a:chOff x="-45077" y="1101213"/>
            <a:chExt cx="1175274" cy="2395926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5" name="TextBox 44">
                  <a:extLst>
                    <a:ext uri="{FF2B5EF4-FFF2-40B4-BE49-F238E27FC236}">
                      <a16:creationId xmlns:a16="http://schemas.microsoft.com/office/drawing/2014/main" id="{CD0B29B1-5CB6-90EE-8DAB-6FBDD49CB2D1}"/>
                    </a:ext>
                  </a:extLst>
                </p:cNvPr>
                <p:cNvSpPr txBox="1"/>
                <p:nvPr/>
              </p:nvSpPr>
              <p:spPr>
                <a:xfrm>
                  <a:off x="-45077" y="2214004"/>
                  <a:ext cx="1135151" cy="52322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14:m>
                    <m:oMath xmlns:m="http://schemas.openxmlformats.org/officeDocument/2006/math">
                      <m:r>
                        <a:rPr lang="en-GB" sz="2800" b="0" i="1" dirty="0" smtClean="0">
                          <a:latin typeface="Cambria Math" panose="02040503050406030204" pitchFamily="18" charset="0"/>
                        </a:rPr>
                        <m:t>88</m:t>
                      </m:r>
                    </m:oMath>
                  </a14:m>
                  <a:r>
                    <a:rPr lang="en-GB" sz="2800" dirty="0"/>
                    <a:t> cm</a:t>
                  </a:r>
                </a:p>
              </p:txBody>
            </p:sp>
          </mc:Choice>
          <mc:Fallback xmlns="">
            <p:sp>
              <p:nvSpPr>
                <p:cNvPr id="45" name="TextBox 44">
                  <a:extLst>
                    <a:ext uri="{FF2B5EF4-FFF2-40B4-BE49-F238E27FC236}">
                      <a16:creationId xmlns:a16="http://schemas.microsoft.com/office/drawing/2014/main" id="{CD0B29B1-5CB6-90EE-8DAB-6FBDD49CB2D1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-45077" y="2214004"/>
                  <a:ext cx="1135151" cy="523220"/>
                </a:xfrm>
                <a:prstGeom prst="rect">
                  <a:avLst/>
                </a:prstGeom>
                <a:blipFill>
                  <a:blip r:embed="rId5"/>
                  <a:stretch>
                    <a:fillRect t="-11628" r="-6952" b="-32558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21" name="Straight Arrow Connector 20">
              <a:extLst>
                <a:ext uri="{FF2B5EF4-FFF2-40B4-BE49-F238E27FC236}">
                  <a16:creationId xmlns:a16="http://schemas.microsoft.com/office/drawing/2014/main" id="{D30178F8-3D9D-2BC2-CD9B-3527AE3D1A3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130197" y="1101213"/>
              <a:ext cx="0" cy="2395926"/>
            </a:xfrm>
            <a:prstGeom prst="straightConnector1">
              <a:avLst/>
            </a:prstGeom>
            <a:ln w="12700">
              <a:solidFill>
                <a:schemeClr val="tx1"/>
              </a:solidFill>
              <a:headEnd type="triangle" w="lg" len="lg"/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5" name="TextBox 24">
            <a:extLst>
              <a:ext uri="{FF2B5EF4-FFF2-40B4-BE49-F238E27FC236}">
                <a16:creationId xmlns:a16="http://schemas.microsoft.com/office/drawing/2014/main" id="{D6ECFBBD-2748-C81A-CF1E-29F1A0FC3CA8}"/>
              </a:ext>
            </a:extLst>
          </p:cNvPr>
          <p:cNvSpPr txBox="1"/>
          <p:nvPr/>
        </p:nvSpPr>
        <p:spPr>
          <a:xfrm>
            <a:off x="133700" y="820619"/>
            <a:ext cx="89755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Four identical blocks of wood are placed touching a table as shown in the diagram.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74A2FA0B-37C1-B43C-35B5-CC3BB755CD95}"/>
              </a:ext>
            </a:extLst>
          </p:cNvPr>
          <p:cNvSpPr/>
          <p:nvPr/>
        </p:nvSpPr>
        <p:spPr>
          <a:xfrm>
            <a:off x="7800677" y="5813162"/>
            <a:ext cx="990977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GB" sz="2000" b="1" dirty="0">
                <a:latin typeface="Bradley Hand ITC" panose="03070402050302030203" pitchFamily="66" charset="0"/>
              </a:rPr>
              <a:t>SIC_94</a:t>
            </a:r>
          </a:p>
        </p:txBody>
      </p:sp>
    </p:spTree>
    <p:extLst>
      <p:ext uri="{BB962C8B-B14F-4D97-AF65-F5344CB8AC3E}">
        <p14:creationId xmlns:p14="http://schemas.microsoft.com/office/powerpoint/2010/main" val="338834044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EBF3AA2C-07BF-3C58-A22F-F9BD24A7197A}"/>
              </a:ext>
            </a:extLst>
          </p:cNvPr>
          <p:cNvSpPr/>
          <p:nvPr/>
        </p:nvSpPr>
        <p:spPr>
          <a:xfrm>
            <a:off x="2383490" y="1118328"/>
            <a:ext cx="4377021" cy="5029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GB" sz="2000" dirty="0">
                <a:latin typeface="Comic Sans MS" panose="030F0702030302020204" pitchFamily="66" charset="0"/>
              </a:rPr>
              <a:t>Find the height of the table.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DC9D58D-48AF-B964-91FB-0217FF257212}"/>
              </a:ext>
            </a:extLst>
          </p:cNvPr>
          <p:cNvSpPr txBox="1"/>
          <p:nvPr/>
        </p:nvSpPr>
        <p:spPr>
          <a:xfrm>
            <a:off x="2151802" y="152400"/>
            <a:ext cx="484039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latin typeface="Comic Sans MS" panose="030F0702030302020204" pitchFamily="66" charset="0"/>
              </a:rPr>
              <a:t>Kitchen Table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4A784EA2-3566-A78D-EC2B-120D222F5F8D}"/>
              </a:ext>
            </a:extLst>
          </p:cNvPr>
          <p:cNvSpPr txBox="1"/>
          <p:nvPr/>
        </p:nvSpPr>
        <p:spPr>
          <a:xfrm>
            <a:off x="133700" y="5943542"/>
            <a:ext cx="257960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>
                <a:latin typeface="Comic Sans MS" panose="030F0702030302020204" pitchFamily="66" charset="0"/>
              </a:rPr>
              <a:t>(not drawn to scale)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461C3A1-B771-2889-BF80-ADC049AC0137}"/>
              </a:ext>
            </a:extLst>
          </p:cNvPr>
          <p:cNvSpPr/>
          <p:nvPr/>
        </p:nvSpPr>
        <p:spPr>
          <a:xfrm>
            <a:off x="1981201" y="2966148"/>
            <a:ext cx="252000" cy="2520000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  <a:ln>
            <a:solidFill>
              <a:schemeClr val="bg2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1EBE0F6-6D48-1D50-7EE0-7E1FDD8625DD}"/>
              </a:ext>
            </a:extLst>
          </p:cNvPr>
          <p:cNvSpPr/>
          <p:nvPr/>
        </p:nvSpPr>
        <p:spPr>
          <a:xfrm>
            <a:off x="4823953" y="2966148"/>
            <a:ext cx="252000" cy="2520000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  <a:ln>
            <a:solidFill>
              <a:schemeClr val="bg2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72465C1A-6975-D9FB-B39C-60A27B2F1BC5}"/>
              </a:ext>
            </a:extLst>
          </p:cNvPr>
          <p:cNvCxnSpPr/>
          <p:nvPr/>
        </p:nvCxnSpPr>
        <p:spPr>
          <a:xfrm>
            <a:off x="419100" y="5534244"/>
            <a:ext cx="5705475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angle 13">
            <a:extLst>
              <a:ext uri="{FF2B5EF4-FFF2-40B4-BE49-F238E27FC236}">
                <a16:creationId xmlns:a16="http://schemas.microsoft.com/office/drawing/2014/main" id="{0A0BEBE8-3A3C-6004-C680-FBBBE35A6E2D}"/>
              </a:ext>
            </a:extLst>
          </p:cNvPr>
          <p:cNvSpPr/>
          <p:nvPr/>
        </p:nvSpPr>
        <p:spPr>
          <a:xfrm rot="5400000">
            <a:off x="4780157" y="2191323"/>
            <a:ext cx="699799" cy="276224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solidFill>
              <a:schemeClr val="bg2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D362949A-C711-1F95-A05E-B38ADD0D3017}"/>
              </a:ext>
            </a:extLst>
          </p:cNvPr>
          <p:cNvSpPr/>
          <p:nvPr/>
        </p:nvSpPr>
        <p:spPr>
          <a:xfrm rot="5400000">
            <a:off x="1476781" y="4998609"/>
            <a:ext cx="699799" cy="276224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solidFill>
              <a:schemeClr val="bg2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F55B518F-3790-3B52-07F2-BAC671DD0CB3}"/>
              </a:ext>
            </a:extLst>
          </p:cNvPr>
          <p:cNvSpPr/>
          <p:nvPr/>
        </p:nvSpPr>
        <p:spPr>
          <a:xfrm>
            <a:off x="5099244" y="5214796"/>
            <a:ext cx="699799" cy="276224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solidFill>
              <a:schemeClr val="bg2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2F33455F-9DD8-A4A8-1695-660A2D11664B}"/>
              </a:ext>
            </a:extLst>
          </p:cNvPr>
          <p:cNvSpPr/>
          <p:nvPr/>
        </p:nvSpPr>
        <p:spPr>
          <a:xfrm>
            <a:off x="1786094" y="2400420"/>
            <a:ext cx="699799" cy="276224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solidFill>
              <a:schemeClr val="bg2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1EA34514-75A7-BCEB-A788-15EBF8DFDF0B}"/>
              </a:ext>
            </a:extLst>
          </p:cNvPr>
          <p:cNvGrpSpPr/>
          <p:nvPr/>
        </p:nvGrpSpPr>
        <p:grpSpPr>
          <a:xfrm>
            <a:off x="5357567" y="1979535"/>
            <a:ext cx="1481381" cy="3225736"/>
            <a:chOff x="-12803" y="1101213"/>
            <a:chExt cx="1481381" cy="3225736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2" name="TextBox 21">
                  <a:extLst>
                    <a:ext uri="{FF2B5EF4-FFF2-40B4-BE49-F238E27FC236}">
                      <a16:creationId xmlns:a16="http://schemas.microsoft.com/office/drawing/2014/main" id="{D0B7808C-81D0-01E3-4B8E-5A13E3DC704A}"/>
                    </a:ext>
                  </a:extLst>
                </p:cNvPr>
                <p:cNvSpPr txBox="1"/>
                <p:nvPr/>
              </p:nvSpPr>
              <p:spPr>
                <a:xfrm>
                  <a:off x="50173" y="2214004"/>
                  <a:ext cx="1418405" cy="52322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14:m>
                    <m:oMath xmlns:m="http://schemas.openxmlformats.org/officeDocument/2006/math">
                      <m:r>
                        <a:rPr lang="en-GB" sz="2800" b="0" i="1" smtClean="0">
                          <a:latin typeface="Cambria Math" panose="02040503050406030204" pitchFamily="18" charset="0"/>
                        </a:rPr>
                        <m:t>103</m:t>
                      </m:r>
                    </m:oMath>
                  </a14:m>
                  <a:r>
                    <a:rPr lang="en-GB" sz="2800" dirty="0"/>
                    <a:t> cm</a:t>
                  </a:r>
                </a:p>
              </p:txBody>
            </p:sp>
          </mc:Choice>
          <mc:Fallback xmlns="">
            <p:sp>
              <p:nvSpPr>
                <p:cNvPr id="22" name="TextBox 21">
                  <a:extLst>
                    <a:ext uri="{FF2B5EF4-FFF2-40B4-BE49-F238E27FC236}">
                      <a16:creationId xmlns:a16="http://schemas.microsoft.com/office/drawing/2014/main" id="{D0B7808C-81D0-01E3-4B8E-5A13E3DC704A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0173" y="2214004"/>
                  <a:ext cx="1418405" cy="523220"/>
                </a:xfrm>
                <a:prstGeom prst="rect">
                  <a:avLst/>
                </a:prstGeom>
                <a:blipFill>
                  <a:blip r:embed="rId4"/>
                  <a:stretch>
                    <a:fillRect t="-10465" b="-32558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23" name="Straight Arrow Connector 22">
              <a:extLst>
                <a:ext uri="{FF2B5EF4-FFF2-40B4-BE49-F238E27FC236}">
                  <a16:creationId xmlns:a16="http://schemas.microsoft.com/office/drawing/2014/main" id="{80E3711E-EA88-881B-8396-1EE34C8DE84F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-12803" y="1101213"/>
              <a:ext cx="0" cy="3225736"/>
            </a:xfrm>
            <a:prstGeom prst="straightConnector1">
              <a:avLst/>
            </a:prstGeom>
            <a:ln w="12700">
              <a:solidFill>
                <a:schemeClr val="tx1"/>
              </a:solidFill>
              <a:headEnd type="triangle" w="lg" len="lg"/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" name="Rectangle 8">
            <a:extLst>
              <a:ext uri="{FF2B5EF4-FFF2-40B4-BE49-F238E27FC236}">
                <a16:creationId xmlns:a16="http://schemas.microsoft.com/office/drawing/2014/main" id="{60530E89-C674-686E-E4AF-23845929C2DA}"/>
              </a:ext>
            </a:extLst>
          </p:cNvPr>
          <p:cNvSpPr/>
          <p:nvPr/>
        </p:nvSpPr>
        <p:spPr>
          <a:xfrm rot="5400000">
            <a:off x="3394691" y="1082953"/>
            <a:ext cx="264881" cy="3482075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  <a:ln>
            <a:solidFill>
              <a:schemeClr val="bg2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ECEF946E-C80D-97E3-E634-983499A4EA98}"/>
              </a:ext>
            </a:extLst>
          </p:cNvPr>
          <p:cNvGrpSpPr/>
          <p:nvPr/>
        </p:nvGrpSpPr>
        <p:grpSpPr>
          <a:xfrm>
            <a:off x="514350" y="2390895"/>
            <a:ext cx="1175274" cy="2395926"/>
            <a:chOff x="-45077" y="1101213"/>
            <a:chExt cx="1175274" cy="2395926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5" name="TextBox 44">
                  <a:extLst>
                    <a:ext uri="{FF2B5EF4-FFF2-40B4-BE49-F238E27FC236}">
                      <a16:creationId xmlns:a16="http://schemas.microsoft.com/office/drawing/2014/main" id="{CD0B29B1-5CB6-90EE-8DAB-6FBDD49CB2D1}"/>
                    </a:ext>
                  </a:extLst>
                </p:cNvPr>
                <p:cNvSpPr txBox="1"/>
                <p:nvPr/>
              </p:nvSpPr>
              <p:spPr>
                <a:xfrm>
                  <a:off x="-45077" y="2214004"/>
                  <a:ext cx="1135151" cy="52322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14:m>
                    <m:oMath xmlns:m="http://schemas.openxmlformats.org/officeDocument/2006/math">
                      <m:r>
                        <a:rPr lang="en-GB" sz="2800" b="0" i="1" dirty="0" smtClean="0">
                          <a:latin typeface="Cambria Math" panose="02040503050406030204" pitchFamily="18" charset="0"/>
                        </a:rPr>
                        <m:t>89</m:t>
                      </m:r>
                    </m:oMath>
                  </a14:m>
                  <a:r>
                    <a:rPr lang="en-GB" sz="2800" dirty="0"/>
                    <a:t> cm</a:t>
                  </a:r>
                </a:p>
              </p:txBody>
            </p:sp>
          </mc:Choice>
          <mc:Fallback xmlns="">
            <p:sp>
              <p:nvSpPr>
                <p:cNvPr id="45" name="TextBox 44">
                  <a:extLst>
                    <a:ext uri="{FF2B5EF4-FFF2-40B4-BE49-F238E27FC236}">
                      <a16:creationId xmlns:a16="http://schemas.microsoft.com/office/drawing/2014/main" id="{CD0B29B1-5CB6-90EE-8DAB-6FBDD49CB2D1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-45077" y="2214004"/>
                  <a:ext cx="1135151" cy="523220"/>
                </a:xfrm>
                <a:prstGeom prst="rect">
                  <a:avLst/>
                </a:prstGeom>
                <a:blipFill>
                  <a:blip r:embed="rId5"/>
                  <a:stretch>
                    <a:fillRect t="-11628" r="-6952" b="-32558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21" name="Straight Arrow Connector 20">
              <a:extLst>
                <a:ext uri="{FF2B5EF4-FFF2-40B4-BE49-F238E27FC236}">
                  <a16:creationId xmlns:a16="http://schemas.microsoft.com/office/drawing/2014/main" id="{D30178F8-3D9D-2BC2-CD9B-3527AE3D1A3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130197" y="1101213"/>
              <a:ext cx="0" cy="2395926"/>
            </a:xfrm>
            <a:prstGeom prst="straightConnector1">
              <a:avLst/>
            </a:prstGeom>
            <a:ln w="12700">
              <a:solidFill>
                <a:schemeClr val="tx1"/>
              </a:solidFill>
              <a:headEnd type="triangle" w="lg" len="lg"/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5" name="TextBox 24">
            <a:extLst>
              <a:ext uri="{FF2B5EF4-FFF2-40B4-BE49-F238E27FC236}">
                <a16:creationId xmlns:a16="http://schemas.microsoft.com/office/drawing/2014/main" id="{D6ECFBBD-2748-C81A-CF1E-29F1A0FC3CA8}"/>
              </a:ext>
            </a:extLst>
          </p:cNvPr>
          <p:cNvSpPr txBox="1"/>
          <p:nvPr/>
        </p:nvSpPr>
        <p:spPr>
          <a:xfrm>
            <a:off x="133700" y="820619"/>
            <a:ext cx="89755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Four identical blocks of wood are placed touching a table as shown in the diagram.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72B00E63-5CC0-4CAE-5629-8B9490F284CD}"/>
              </a:ext>
            </a:extLst>
          </p:cNvPr>
          <p:cNvSpPr/>
          <p:nvPr/>
        </p:nvSpPr>
        <p:spPr>
          <a:xfrm>
            <a:off x="7800677" y="5813162"/>
            <a:ext cx="990977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GB" sz="2000" b="1" dirty="0">
                <a:latin typeface="Bradley Hand ITC" panose="03070402050302030203" pitchFamily="66" charset="0"/>
              </a:rPr>
              <a:t>SIC_94</a:t>
            </a:r>
          </a:p>
        </p:txBody>
      </p:sp>
    </p:spTree>
    <p:extLst>
      <p:ext uri="{BB962C8B-B14F-4D97-AF65-F5344CB8AC3E}">
        <p14:creationId xmlns:p14="http://schemas.microsoft.com/office/powerpoint/2010/main" val="275614215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EBF3AA2C-07BF-3C58-A22F-F9BD24A7197A}"/>
              </a:ext>
            </a:extLst>
          </p:cNvPr>
          <p:cNvSpPr/>
          <p:nvPr/>
        </p:nvSpPr>
        <p:spPr>
          <a:xfrm>
            <a:off x="2383490" y="1118328"/>
            <a:ext cx="4377021" cy="5029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GB" sz="2000" dirty="0">
                <a:latin typeface="Comic Sans MS" panose="030F0702030302020204" pitchFamily="66" charset="0"/>
              </a:rPr>
              <a:t>Find the height of the table.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DC9D58D-48AF-B964-91FB-0217FF257212}"/>
              </a:ext>
            </a:extLst>
          </p:cNvPr>
          <p:cNvSpPr txBox="1"/>
          <p:nvPr/>
        </p:nvSpPr>
        <p:spPr>
          <a:xfrm>
            <a:off x="2151802" y="152400"/>
            <a:ext cx="484039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latin typeface="Comic Sans MS" panose="030F0702030302020204" pitchFamily="66" charset="0"/>
              </a:rPr>
              <a:t>Kitchen Table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4A784EA2-3566-A78D-EC2B-120D222F5F8D}"/>
              </a:ext>
            </a:extLst>
          </p:cNvPr>
          <p:cNvSpPr txBox="1"/>
          <p:nvPr/>
        </p:nvSpPr>
        <p:spPr>
          <a:xfrm>
            <a:off x="133700" y="5943542"/>
            <a:ext cx="257960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>
                <a:latin typeface="Comic Sans MS" panose="030F0702030302020204" pitchFamily="66" charset="0"/>
              </a:rPr>
              <a:t>(not drawn to scale)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461C3A1-B771-2889-BF80-ADC049AC0137}"/>
              </a:ext>
            </a:extLst>
          </p:cNvPr>
          <p:cNvSpPr/>
          <p:nvPr/>
        </p:nvSpPr>
        <p:spPr>
          <a:xfrm>
            <a:off x="1981201" y="2966148"/>
            <a:ext cx="252000" cy="2520000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  <a:ln>
            <a:solidFill>
              <a:schemeClr val="bg2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1EBE0F6-6D48-1D50-7EE0-7E1FDD8625DD}"/>
              </a:ext>
            </a:extLst>
          </p:cNvPr>
          <p:cNvSpPr/>
          <p:nvPr/>
        </p:nvSpPr>
        <p:spPr>
          <a:xfrm>
            <a:off x="4823953" y="2966148"/>
            <a:ext cx="252000" cy="2520000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  <a:ln>
            <a:solidFill>
              <a:schemeClr val="bg2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72465C1A-6975-D9FB-B39C-60A27B2F1BC5}"/>
              </a:ext>
            </a:extLst>
          </p:cNvPr>
          <p:cNvCxnSpPr/>
          <p:nvPr/>
        </p:nvCxnSpPr>
        <p:spPr>
          <a:xfrm>
            <a:off x="419100" y="5534244"/>
            <a:ext cx="5705475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angle 13">
            <a:extLst>
              <a:ext uri="{FF2B5EF4-FFF2-40B4-BE49-F238E27FC236}">
                <a16:creationId xmlns:a16="http://schemas.microsoft.com/office/drawing/2014/main" id="{0A0BEBE8-3A3C-6004-C680-FBBBE35A6E2D}"/>
              </a:ext>
            </a:extLst>
          </p:cNvPr>
          <p:cNvSpPr/>
          <p:nvPr/>
        </p:nvSpPr>
        <p:spPr>
          <a:xfrm rot="5400000">
            <a:off x="4780157" y="2191323"/>
            <a:ext cx="699799" cy="276224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solidFill>
              <a:schemeClr val="bg2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D362949A-C711-1F95-A05E-B38ADD0D3017}"/>
              </a:ext>
            </a:extLst>
          </p:cNvPr>
          <p:cNvSpPr/>
          <p:nvPr/>
        </p:nvSpPr>
        <p:spPr>
          <a:xfrm rot="5400000">
            <a:off x="1476781" y="4998609"/>
            <a:ext cx="699799" cy="276224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solidFill>
              <a:schemeClr val="bg2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F55B518F-3790-3B52-07F2-BAC671DD0CB3}"/>
              </a:ext>
            </a:extLst>
          </p:cNvPr>
          <p:cNvSpPr/>
          <p:nvPr/>
        </p:nvSpPr>
        <p:spPr>
          <a:xfrm>
            <a:off x="5099244" y="5214796"/>
            <a:ext cx="699799" cy="276224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solidFill>
              <a:schemeClr val="bg2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2F33455F-9DD8-A4A8-1695-660A2D11664B}"/>
              </a:ext>
            </a:extLst>
          </p:cNvPr>
          <p:cNvSpPr/>
          <p:nvPr/>
        </p:nvSpPr>
        <p:spPr>
          <a:xfrm>
            <a:off x="1786094" y="2400420"/>
            <a:ext cx="699799" cy="276224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solidFill>
              <a:schemeClr val="bg2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1EA34514-75A7-BCEB-A788-15EBF8DFDF0B}"/>
              </a:ext>
            </a:extLst>
          </p:cNvPr>
          <p:cNvGrpSpPr/>
          <p:nvPr/>
        </p:nvGrpSpPr>
        <p:grpSpPr>
          <a:xfrm>
            <a:off x="5357567" y="1979535"/>
            <a:ext cx="1167877" cy="3225736"/>
            <a:chOff x="-12803" y="1101213"/>
            <a:chExt cx="1167877" cy="3225736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2" name="TextBox 21">
                  <a:extLst>
                    <a:ext uri="{FF2B5EF4-FFF2-40B4-BE49-F238E27FC236}">
                      <a16:creationId xmlns:a16="http://schemas.microsoft.com/office/drawing/2014/main" id="{D0B7808C-81D0-01E3-4B8E-5A13E3DC704A}"/>
                    </a:ext>
                  </a:extLst>
                </p:cNvPr>
                <p:cNvSpPr txBox="1"/>
                <p:nvPr/>
              </p:nvSpPr>
              <p:spPr>
                <a:xfrm>
                  <a:off x="50174" y="2214004"/>
                  <a:ext cx="1104900" cy="52322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14:m>
                    <m:oMath xmlns:m="http://schemas.openxmlformats.org/officeDocument/2006/math">
                      <m:r>
                        <a:rPr lang="en-GB" sz="2800" b="0" i="1" dirty="0" smtClean="0">
                          <a:latin typeface="Cambria Math" panose="02040503050406030204" pitchFamily="18" charset="0"/>
                        </a:rPr>
                        <m:t>96</m:t>
                      </m:r>
                    </m:oMath>
                  </a14:m>
                  <a:r>
                    <a:rPr lang="en-GB" sz="2800" dirty="0"/>
                    <a:t> cm</a:t>
                  </a:r>
                </a:p>
              </p:txBody>
            </p:sp>
          </mc:Choice>
          <mc:Fallback xmlns="">
            <p:sp>
              <p:nvSpPr>
                <p:cNvPr id="22" name="TextBox 21">
                  <a:extLst>
                    <a:ext uri="{FF2B5EF4-FFF2-40B4-BE49-F238E27FC236}">
                      <a16:creationId xmlns:a16="http://schemas.microsoft.com/office/drawing/2014/main" id="{D0B7808C-81D0-01E3-4B8E-5A13E3DC704A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0174" y="2214004"/>
                  <a:ext cx="1104900" cy="523220"/>
                </a:xfrm>
                <a:prstGeom prst="rect">
                  <a:avLst/>
                </a:prstGeom>
                <a:blipFill>
                  <a:blip r:embed="rId4"/>
                  <a:stretch>
                    <a:fillRect t="-10465" r="-10497" b="-32558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23" name="Straight Arrow Connector 22">
              <a:extLst>
                <a:ext uri="{FF2B5EF4-FFF2-40B4-BE49-F238E27FC236}">
                  <a16:creationId xmlns:a16="http://schemas.microsoft.com/office/drawing/2014/main" id="{80E3711E-EA88-881B-8396-1EE34C8DE84F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-12803" y="1101213"/>
              <a:ext cx="0" cy="3225736"/>
            </a:xfrm>
            <a:prstGeom prst="straightConnector1">
              <a:avLst/>
            </a:prstGeom>
            <a:ln w="12700">
              <a:solidFill>
                <a:schemeClr val="tx1"/>
              </a:solidFill>
              <a:headEnd type="triangle" w="lg" len="lg"/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" name="Rectangle 8">
            <a:extLst>
              <a:ext uri="{FF2B5EF4-FFF2-40B4-BE49-F238E27FC236}">
                <a16:creationId xmlns:a16="http://schemas.microsoft.com/office/drawing/2014/main" id="{60530E89-C674-686E-E4AF-23845929C2DA}"/>
              </a:ext>
            </a:extLst>
          </p:cNvPr>
          <p:cNvSpPr/>
          <p:nvPr/>
        </p:nvSpPr>
        <p:spPr>
          <a:xfrm rot="5400000">
            <a:off x="3394691" y="1082953"/>
            <a:ext cx="264881" cy="3482075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  <a:ln>
            <a:solidFill>
              <a:schemeClr val="bg2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ECEF946E-C80D-97E3-E634-983499A4EA98}"/>
              </a:ext>
            </a:extLst>
          </p:cNvPr>
          <p:cNvGrpSpPr/>
          <p:nvPr/>
        </p:nvGrpSpPr>
        <p:grpSpPr>
          <a:xfrm>
            <a:off x="514350" y="2390895"/>
            <a:ext cx="1175274" cy="2395926"/>
            <a:chOff x="-45077" y="1101213"/>
            <a:chExt cx="1175274" cy="2395926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5" name="TextBox 44">
                  <a:extLst>
                    <a:ext uri="{FF2B5EF4-FFF2-40B4-BE49-F238E27FC236}">
                      <a16:creationId xmlns:a16="http://schemas.microsoft.com/office/drawing/2014/main" id="{CD0B29B1-5CB6-90EE-8DAB-6FBDD49CB2D1}"/>
                    </a:ext>
                  </a:extLst>
                </p:cNvPr>
                <p:cNvSpPr txBox="1"/>
                <p:nvPr/>
              </p:nvSpPr>
              <p:spPr>
                <a:xfrm>
                  <a:off x="-45077" y="2214004"/>
                  <a:ext cx="1135151" cy="52322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14:m>
                    <m:oMath xmlns:m="http://schemas.openxmlformats.org/officeDocument/2006/math">
                      <m:r>
                        <a:rPr lang="en-GB" sz="2800" b="0" i="1" smtClean="0">
                          <a:latin typeface="Cambria Math" panose="02040503050406030204" pitchFamily="18" charset="0"/>
                        </a:rPr>
                        <m:t>84</m:t>
                      </m:r>
                    </m:oMath>
                  </a14:m>
                  <a:r>
                    <a:rPr lang="en-GB" sz="2800" dirty="0"/>
                    <a:t> cm</a:t>
                  </a:r>
                </a:p>
              </p:txBody>
            </p:sp>
          </mc:Choice>
          <mc:Fallback xmlns="">
            <p:sp>
              <p:nvSpPr>
                <p:cNvPr id="45" name="TextBox 44">
                  <a:extLst>
                    <a:ext uri="{FF2B5EF4-FFF2-40B4-BE49-F238E27FC236}">
                      <a16:creationId xmlns:a16="http://schemas.microsoft.com/office/drawing/2014/main" id="{CD0B29B1-5CB6-90EE-8DAB-6FBDD49CB2D1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-45077" y="2214004"/>
                  <a:ext cx="1135151" cy="523220"/>
                </a:xfrm>
                <a:prstGeom prst="rect">
                  <a:avLst/>
                </a:prstGeom>
                <a:blipFill>
                  <a:blip r:embed="rId5"/>
                  <a:stretch>
                    <a:fillRect t="-11628" r="-6952" b="-32558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21" name="Straight Arrow Connector 20">
              <a:extLst>
                <a:ext uri="{FF2B5EF4-FFF2-40B4-BE49-F238E27FC236}">
                  <a16:creationId xmlns:a16="http://schemas.microsoft.com/office/drawing/2014/main" id="{D30178F8-3D9D-2BC2-CD9B-3527AE3D1A3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130197" y="1101213"/>
              <a:ext cx="0" cy="2395926"/>
            </a:xfrm>
            <a:prstGeom prst="straightConnector1">
              <a:avLst/>
            </a:prstGeom>
            <a:ln w="12700">
              <a:solidFill>
                <a:schemeClr val="tx1"/>
              </a:solidFill>
              <a:headEnd type="triangle" w="lg" len="lg"/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5" name="TextBox 24">
            <a:extLst>
              <a:ext uri="{FF2B5EF4-FFF2-40B4-BE49-F238E27FC236}">
                <a16:creationId xmlns:a16="http://schemas.microsoft.com/office/drawing/2014/main" id="{D6ECFBBD-2748-C81A-CF1E-29F1A0FC3CA8}"/>
              </a:ext>
            </a:extLst>
          </p:cNvPr>
          <p:cNvSpPr txBox="1"/>
          <p:nvPr/>
        </p:nvSpPr>
        <p:spPr>
          <a:xfrm>
            <a:off x="133700" y="820619"/>
            <a:ext cx="89755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Four identical blocks of wood are placed touching a table as shown in the diagram.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B68018F0-A137-586D-B59F-78AF276DE729}"/>
              </a:ext>
            </a:extLst>
          </p:cNvPr>
          <p:cNvSpPr/>
          <p:nvPr/>
        </p:nvSpPr>
        <p:spPr>
          <a:xfrm>
            <a:off x="7800677" y="5813162"/>
            <a:ext cx="990977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GB" sz="2000" b="1" dirty="0">
                <a:latin typeface="Bradley Hand ITC" panose="03070402050302030203" pitchFamily="66" charset="0"/>
              </a:rPr>
              <a:t>SIC_94</a:t>
            </a:r>
          </a:p>
        </p:txBody>
      </p:sp>
    </p:spTree>
    <p:extLst>
      <p:ext uri="{BB962C8B-B14F-4D97-AF65-F5344CB8AC3E}">
        <p14:creationId xmlns:p14="http://schemas.microsoft.com/office/powerpoint/2010/main" val="2164407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EBF3AA2C-07BF-3C58-A22F-F9BD24A7197A}"/>
              </a:ext>
            </a:extLst>
          </p:cNvPr>
          <p:cNvSpPr/>
          <p:nvPr/>
        </p:nvSpPr>
        <p:spPr>
          <a:xfrm>
            <a:off x="2383490" y="1118328"/>
            <a:ext cx="4377021" cy="5029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GB" sz="2000" dirty="0">
                <a:latin typeface="Comic Sans MS" panose="030F0702030302020204" pitchFamily="66" charset="0"/>
              </a:rPr>
              <a:t>Find the height of the table.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DC9D58D-48AF-B964-91FB-0217FF257212}"/>
              </a:ext>
            </a:extLst>
          </p:cNvPr>
          <p:cNvSpPr txBox="1"/>
          <p:nvPr/>
        </p:nvSpPr>
        <p:spPr>
          <a:xfrm>
            <a:off x="2151802" y="152400"/>
            <a:ext cx="484039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latin typeface="Comic Sans MS" panose="030F0702030302020204" pitchFamily="66" charset="0"/>
              </a:rPr>
              <a:t>Kitchen Table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4A784EA2-3566-A78D-EC2B-120D222F5F8D}"/>
              </a:ext>
            </a:extLst>
          </p:cNvPr>
          <p:cNvSpPr txBox="1"/>
          <p:nvPr/>
        </p:nvSpPr>
        <p:spPr>
          <a:xfrm>
            <a:off x="133700" y="5943542"/>
            <a:ext cx="257960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>
                <a:latin typeface="Comic Sans MS" panose="030F0702030302020204" pitchFamily="66" charset="0"/>
              </a:rPr>
              <a:t>(not drawn to scale)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461C3A1-B771-2889-BF80-ADC049AC0137}"/>
              </a:ext>
            </a:extLst>
          </p:cNvPr>
          <p:cNvSpPr/>
          <p:nvPr/>
        </p:nvSpPr>
        <p:spPr>
          <a:xfrm>
            <a:off x="1981201" y="2966148"/>
            <a:ext cx="252000" cy="2520000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  <a:ln>
            <a:solidFill>
              <a:schemeClr val="bg2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1EBE0F6-6D48-1D50-7EE0-7E1FDD8625DD}"/>
              </a:ext>
            </a:extLst>
          </p:cNvPr>
          <p:cNvSpPr/>
          <p:nvPr/>
        </p:nvSpPr>
        <p:spPr>
          <a:xfrm>
            <a:off x="4823953" y="2966148"/>
            <a:ext cx="252000" cy="2520000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  <a:ln>
            <a:solidFill>
              <a:schemeClr val="bg2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72465C1A-6975-D9FB-B39C-60A27B2F1BC5}"/>
              </a:ext>
            </a:extLst>
          </p:cNvPr>
          <p:cNvCxnSpPr/>
          <p:nvPr/>
        </p:nvCxnSpPr>
        <p:spPr>
          <a:xfrm>
            <a:off x="419100" y="5534244"/>
            <a:ext cx="5705475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angle 13">
            <a:extLst>
              <a:ext uri="{FF2B5EF4-FFF2-40B4-BE49-F238E27FC236}">
                <a16:creationId xmlns:a16="http://schemas.microsoft.com/office/drawing/2014/main" id="{0A0BEBE8-3A3C-6004-C680-FBBBE35A6E2D}"/>
              </a:ext>
            </a:extLst>
          </p:cNvPr>
          <p:cNvSpPr/>
          <p:nvPr/>
        </p:nvSpPr>
        <p:spPr>
          <a:xfrm rot="5400000">
            <a:off x="4780157" y="2191323"/>
            <a:ext cx="699799" cy="276224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solidFill>
              <a:schemeClr val="bg2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D362949A-C711-1F95-A05E-B38ADD0D3017}"/>
              </a:ext>
            </a:extLst>
          </p:cNvPr>
          <p:cNvSpPr/>
          <p:nvPr/>
        </p:nvSpPr>
        <p:spPr>
          <a:xfrm rot="5400000">
            <a:off x="1476781" y="4998609"/>
            <a:ext cx="699799" cy="276224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solidFill>
              <a:schemeClr val="bg2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F55B518F-3790-3B52-07F2-BAC671DD0CB3}"/>
              </a:ext>
            </a:extLst>
          </p:cNvPr>
          <p:cNvSpPr/>
          <p:nvPr/>
        </p:nvSpPr>
        <p:spPr>
          <a:xfrm>
            <a:off x="5099244" y="5214796"/>
            <a:ext cx="699799" cy="276224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solidFill>
              <a:schemeClr val="bg2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2F33455F-9DD8-A4A8-1695-660A2D11664B}"/>
              </a:ext>
            </a:extLst>
          </p:cNvPr>
          <p:cNvSpPr/>
          <p:nvPr/>
        </p:nvSpPr>
        <p:spPr>
          <a:xfrm>
            <a:off x="1786094" y="2400420"/>
            <a:ext cx="699799" cy="276224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solidFill>
              <a:schemeClr val="bg2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1EA34514-75A7-BCEB-A788-15EBF8DFDF0B}"/>
              </a:ext>
            </a:extLst>
          </p:cNvPr>
          <p:cNvGrpSpPr/>
          <p:nvPr/>
        </p:nvGrpSpPr>
        <p:grpSpPr>
          <a:xfrm>
            <a:off x="5357567" y="1979535"/>
            <a:ext cx="1167877" cy="3225736"/>
            <a:chOff x="-12803" y="1101213"/>
            <a:chExt cx="1167877" cy="3225736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2" name="TextBox 21">
                  <a:extLst>
                    <a:ext uri="{FF2B5EF4-FFF2-40B4-BE49-F238E27FC236}">
                      <a16:creationId xmlns:a16="http://schemas.microsoft.com/office/drawing/2014/main" id="{D0B7808C-81D0-01E3-4B8E-5A13E3DC704A}"/>
                    </a:ext>
                  </a:extLst>
                </p:cNvPr>
                <p:cNvSpPr txBox="1"/>
                <p:nvPr/>
              </p:nvSpPr>
              <p:spPr>
                <a:xfrm>
                  <a:off x="50174" y="2214004"/>
                  <a:ext cx="1104900" cy="52322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14:m>
                    <m:oMath xmlns:m="http://schemas.openxmlformats.org/officeDocument/2006/math">
                      <m:r>
                        <a:rPr lang="en-GB" sz="2800" b="0" i="1" dirty="0" smtClean="0">
                          <a:latin typeface="Cambria Math" panose="02040503050406030204" pitchFamily="18" charset="0"/>
                        </a:rPr>
                        <m:t>97</m:t>
                      </m:r>
                    </m:oMath>
                  </a14:m>
                  <a:r>
                    <a:rPr lang="en-GB" sz="2800" dirty="0"/>
                    <a:t> cm</a:t>
                  </a:r>
                </a:p>
              </p:txBody>
            </p:sp>
          </mc:Choice>
          <mc:Fallback xmlns="">
            <p:sp>
              <p:nvSpPr>
                <p:cNvPr id="22" name="TextBox 21">
                  <a:extLst>
                    <a:ext uri="{FF2B5EF4-FFF2-40B4-BE49-F238E27FC236}">
                      <a16:creationId xmlns:a16="http://schemas.microsoft.com/office/drawing/2014/main" id="{D0B7808C-81D0-01E3-4B8E-5A13E3DC704A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0174" y="2214004"/>
                  <a:ext cx="1104900" cy="523220"/>
                </a:xfrm>
                <a:prstGeom prst="rect">
                  <a:avLst/>
                </a:prstGeom>
                <a:blipFill>
                  <a:blip r:embed="rId4"/>
                  <a:stretch>
                    <a:fillRect t="-10465" r="-10497" b="-32558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23" name="Straight Arrow Connector 22">
              <a:extLst>
                <a:ext uri="{FF2B5EF4-FFF2-40B4-BE49-F238E27FC236}">
                  <a16:creationId xmlns:a16="http://schemas.microsoft.com/office/drawing/2014/main" id="{80E3711E-EA88-881B-8396-1EE34C8DE84F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-12803" y="1101213"/>
              <a:ext cx="0" cy="3225736"/>
            </a:xfrm>
            <a:prstGeom prst="straightConnector1">
              <a:avLst/>
            </a:prstGeom>
            <a:ln w="12700">
              <a:solidFill>
                <a:schemeClr val="tx1"/>
              </a:solidFill>
              <a:headEnd type="triangle" w="lg" len="lg"/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" name="Rectangle 8">
            <a:extLst>
              <a:ext uri="{FF2B5EF4-FFF2-40B4-BE49-F238E27FC236}">
                <a16:creationId xmlns:a16="http://schemas.microsoft.com/office/drawing/2014/main" id="{60530E89-C674-686E-E4AF-23845929C2DA}"/>
              </a:ext>
            </a:extLst>
          </p:cNvPr>
          <p:cNvSpPr/>
          <p:nvPr/>
        </p:nvSpPr>
        <p:spPr>
          <a:xfrm rot="5400000">
            <a:off x="3394691" y="1082953"/>
            <a:ext cx="264881" cy="3482075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  <a:ln>
            <a:solidFill>
              <a:schemeClr val="bg2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ECEF946E-C80D-97E3-E634-983499A4EA98}"/>
              </a:ext>
            </a:extLst>
          </p:cNvPr>
          <p:cNvGrpSpPr/>
          <p:nvPr/>
        </p:nvGrpSpPr>
        <p:grpSpPr>
          <a:xfrm>
            <a:off x="514350" y="2390895"/>
            <a:ext cx="1175274" cy="2395926"/>
            <a:chOff x="-45077" y="1101213"/>
            <a:chExt cx="1175274" cy="2395926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5" name="TextBox 44">
                  <a:extLst>
                    <a:ext uri="{FF2B5EF4-FFF2-40B4-BE49-F238E27FC236}">
                      <a16:creationId xmlns:a16="http://schemas.microsoft.com/office/drawing/2014/main" id="{CD0B29B1-5CB6-90EE-8DAB-6FBDD49CB2D1}"/>
                    </a:ext>
                  </a:extLst>
                </p:cNvPr>
                <p:cNvSpPr txBox="1"/>
                <p:nvPr/>
              </p:nvSpPr>
              <p:spPr>
                <a:xfrm>
                  <a:off x="-45077" y="2214004"/>
                  <a:ext cx="1135151" cy="52322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14:m>
                    <m:oMath xmlns:m="http://schemas.openxmlformats.org/officeDocument/2006/math">
                      <m:r>
                        <a:rPr lang="en-GB" sz="2800" b="0" i="1" smtClean="0">
                          <a:latin typeface="Cambria Math" panose="02040503050406030204" pitchFamily="18" charset="0"/>
                        </a:rPr>
                        <m:t>83</m:t>
                      </m:r>
                    </m:oMath>
                  </a14:m>
                  <a:r>
                    <a:rPr lang="en-GB" sz="2800" dirty="0"/>
                    <a:t> cm</a:t>
                  </a:r>
                </a:p>
              </p:txBody>
            </p:sp>
          </mc:Choice>
          <mc:Fallback xmlns="">
            <p:sp>
              <p:nvSpPr>
                <p:cNvPr id="45" name="TextBox 44">
                  <a:extLst>
                    <a:ext uri="{FF2B5EF4-FFF2-40B4-BE49-F238E27FC236}">
                      <a16:creationId xmlns:a16="http://schemas.microsoft.com/office/drawing/2014/main" id="{CD0B29B1-5CB6-90EE-8DAB-6FBDD49CB2D1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-45077" y="2214004"/>
                  <a:ext cx="1135151" cy="523220"/>
                </a:xfrm>
                <a:prstGeom prst="rect">
                  <a:avLst/>
                </a:prstGeom>
                <a:blipFill>
                  <a:blip r:embed="rId5"/>
                  <a:stretch>
                    <a:fillRect t="-11628" r="-6952" b="-32558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21" name="Straight Arrow Connector 20">
              <a:extLst>
                <a:ext uri="{FF2B5EF4-FFF2-40B4-BE49-F238E27FC236}">
                  <a16:creationId xmlns:a16="http://schemas.microsoft.com/office/drawing/2014/main" id="{D30178F8-3D9D-2BC2-CD9B-3527AE3D1A3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130197" y="1101213"/>
              <a:ext cx="0" cy="2395926"/>
            </a:xfrm>
            <a:prstGeom prst="straightConnector1">
              <a:avLst/>
            </a:prstGeom>
            <a:ln w="12700">
              <a:solidFill>
                <a:schemeClr val="tx1"/>
              </a:solidFill>
              <a:headEnd type="triangle" w="lg" len="lg"/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5" name="TextBox 24">
            <a:extLst>
              <a:ext uri="{FF2B5EF4-FFF2-40B4-BE49-F238E27FC236}">
                <a16:creationId xmlns:a16="http://schemas.microsoft.com/office/drawing/2014/main" id="{D6ECFBBD-2748-C81A-CF1E-29F1A0FC3CA8}"/>
              </a:ext>
            </a:extLst>
          </p:cNvPr>
          <p:cNvSpPr txBox="1"/>
          <p:nvPr/>
        </p:nvSpPr>
        <p:spPr>
          <a:xfrm>
            <a:off x="133700" y="820619"/>
            <a:ext cx="89755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Four identical blocks of wood are placed touching a table as shown in the diagram.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8FC7AA1E-B46A-79F1-231C-8342FAFBCE57}"/>
              </a:ext>
            </a:extLst>
          </p:cNvPr>
          <p:cNvSpPr/>
          <p:nvPr/>
        </p:nvSpPr>
        <p:spPr>
          <a:xfrm>
            <a:off x="7800677" y="5813162"/>
            <a:ext cx="990977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GB" sz="2000" b="1" dirty="0">
                <a:latin typeface="Bradley Hand ITC" panose="03070402050302030203" pitchFamily="66" charset="0"/>
              </a:rPr>
              <a:t>SIC_94</a:t>
            </a:r>
          </a:p>
        </p:txBody>
      </p:sp>
    </p:spTree>
    <p:extLst>
      <p:ext uri="{BB962C8B-B14F-4D97-AF65-F5344CB8AC3E}">
        <p14:creationId xmlns:p14="http://schemas.microsoft.com/office/powerpoint/2010/main" val="22751209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EBF3AA2C-07BF-3C58-A22F-F9BD24A7197A}"/>
              </a:ext>
            </a:extLst>
          </p:cNvPr>
          <p:cNvSpPr/>
          <p:nvPr/>
        </p:nvSpPr>
        <p:spPr>
          <a:xfrm>
            <a:off x="2383490" y="1118328"/>
            <a:ext cx="4377021" cy="5029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GB" sz="2000" dirty="0">
                <a:latin typeface="Comic Sans MS" panose="030F0702030302020204" pitchFamily="66" charset="0"/>
              </a:rPr>
              <a:t>Find the height of the table.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DC9D58D-48AF-B964-91FB-0217FF257212}"/>
              </a:ext>
            </a:extLst>
          </p:cNvPr>
          <p:cNvSpPr txBox="1"/>
          <p:nvPr/>
        </p:nvSpPr>
        <p:spPr>
          <a:xfrm>
            <a:off x="2151802" y="152400"/>
            <a:ext cx="484039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latin typeface="Comic Sans MS" panose="030F0702030302020204" pitchFamily="66" charset="0"/>
              </a:rPr>
              <a:t>Kitchen Table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4A784EA2-3566-A78D-EC2B-120D222F5F8D}"/>
              </a:ext>
            </a:extLst>
          </p:cNvPr>
          <p:cNvSpPr txBox="1"/>
          <p:nvPr/>
        </p:nvSpPr>
        <p:spPr>
          <a:xfrm>
            <a:off x="133700" y="5943542"/>
            <a:ext cx="257960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>
                <a:latin typeface="Comic Sans MS" panose="030F0702030302020204" pitchFamily="66" charset="0"/>
              </a:rPr>
              <a:t>(not drawn to scale)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461C3A1-B771-2889-BF80-ADC049AC0137}"/>
              </a:ext>
            </a:extLst>
          </p:cNvPr>
          <p:cNvSpPr/>
          <p:nvPr/>
        </p:nvSpPr>
        <p:spPr>
          <a:xfrm>
            <a:off x="1981201" y="2966148"/>
            <a:ext cx="252000" cy="2520000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  <a:ln>
            <a:solidFill>
              <a:schemeClr val="bg2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1EBE0F6-6D48-1D50-7EE0-7E1FDD8625DD}"/>
              </a:ext>
            </a:extLst>
          </p:cNvPr>
          <p:cNvSpPr/>
          <p:nvPr/>
        </p:nvSpPr>
        <p:spPr>
          <a:xfrm>
            <a:off x="4823953" y="2966148"/>
            <a:ext cx="252000" cy="2520000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  <a:ln>
            <a:solidFill>
              <a:schemeClr val="bg2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72465C1A-6975-D9FB-B39C-60A27B2F1BC5}"/>
              </a:ext>
            </a:extLst>
          </p:cNvPr>
          <p:cNvCxnSpPr/>
          <p:nvPr/>
        </p:nvCxnSpPr>
        <p:spPr>
          <a:xfrm>
            <a:off x="419100" y="5534244"/>
            <a:ext cx="5705475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angle 13">
            <a:extLst>
              <a:ext uri="{FF2B5EF4-FFF2-40B4-BE49-F238E27FC236}">
                <a16:creationId xmlns:a16="http://schemas.microsoft.com/office/drawing/2014/main" id="{0A0BEBE8-3A3C-6004-C680-FBBBE35A6E2D}"/>
              </a:ext>
            </a:extLst>
          </p:cNvPr>
          <p:cNvSpPr/>
          <p:nvPr/>
        </p:nvSpPr>
        <p:spPr>
          <a:xfrm rot="5400000">
            <a:off x="4780157" y="2191323"/>
            <a:ext cx="699799" cy="276224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solidFill>
              <a:schemeClr val="bg2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D362949A-C711-1F95-A05E-B38ADD0D3017}"/>
              </a:ext>
            </a:extLst>
          </p:cNvPr>
          <p:cNvSpPr/>
          <p:nvPr/>
        </p:nvSpPr>
        <p:spPr>
          <a:xfrm rot="5400000">
            <a:off x="1476781" y="4998609"/>
            <a:ext cx="699799" cy="276224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solidFill>
              <a:schemeClr val="bg2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F55B518F-3790-3B52-07F2-BAC671DD0CB3}"/>
              </a:ext>
            </a:extLst>
          </p:cNvPr>
          <p:cNvSpPr/>
          <p:nvPr/>
        </p:nvSpPr>
        <p:spPr>
          <a:xfrm>
            <a:off x="5099244" y="5214796"/>
            <a:ext cx="699799" cy="276224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solidFill>
              <a:schemeClr val="bg2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2F33455F-9DD8-A4A8-1695-660A2D11664B}"/>
              </a:ext>
            </a:extLst>
          </p:cNvPr>
          <p:cNvSpPr/>
          <p:nvPr/>
        </p:nvSpPr>
        <p:spPr>
          <a:xfrm>
            <a:off x="1786094" y="2400420"/>
            <a:ext cx="699799" cy="276224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solidFill>
              <a:schemeClr val="bg2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1EA34514-75A7-BCEB-A788-15EBF8DFDF0B}"/>
              </a:ext>
            </a:extLst>
          </p:cNvPr>
          <p:cNvGrpSpPr/>
          <p:nvPr/>
        </p:nvGrpSpPr>
        <p:grpSpPr>
          <a:xfrm>
            <a:off x="5357567" y="1979535"/>
            <a:ext cx="1167877" cy="3225736"/>
            <a:chOff x="-12803" y="1101213"/>
            <a:chExt cx="1167877" cy="3225736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2" name="TextBox 21">
                  <a:extLst>
                    <a:ext uri="{FF2B5EF4-FFF2-40B4-BE49-F238E27FC236}">
                      <a16:creationId xmlns:a16="http://schemas.microsoft.com/office/drawing/2014/main" id="{D0B7808C-81D0-01E3-4B8E-5A13E3DC704A}"/>
                    </a:ext>
                  </a:extLst>
                </p:cNvPr>
                <p:cNvSpPr txBox="1"/>
                <p:nvPr/>
              </p:nvSpPr>
              <p:spPr>
                <a:xfrm>
                  <a:off x="50174" y="2214004"/>
                  <a:ext cx="1104900" cy="52322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14:m>
                    <m:oMath xmlns:m="http://schemas.openxmlformats.org/officeDocument/2006/math">
                      <m:r>
                        <a:rPr lang="en-GB" sz="2800" b="0" i="1" dirty="0" smtClean="0">
                          <a:latin typeface="Cambria Math" panose="02040503050406030204" pitchFamily="18" charset="0"/>
                        </a:rPr>
                        <m:t>98</m:t>
                      </m:r>
                    </m:oMath>
                  </a14:m>
                  <a:r>
                    <a:rPr lang="en-GB" sz="2800" dirty="0"/>
                    <a:t> cm</a:t>
                  </a:r>
                </a:p>
              </p:txBody>
            </p:sp>
          </mc:Choice>
          <mc:Fallback xmlns="">
            <p:sp>
              <p:nvSpPr>
                <p:cNvPr id="22" name="TextBox 21">
                  <a:extLst>
                    <a:ext uri="{FF2B5EF4-FFF2-40B4-BE49-F238E27FC236}">
                      <a16:creationId xmlns:a16="http://schemas.microsoft.com/office/drawing/2014/main" id="{D0B7808C-81D0-01E3-4B8E-5A13E3DC704A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0174" y="2214004"/>
                  <a:ext cx="1104900" cy="523220"/>
                </a:xfrm>
                <a:prstGeom prst="rect">
                  <a:avLst/>
                </a:prstGeom>
                <a:blipFill>
                  <a:blip r:embed="rId4"/>
                  <a:stretch>
                    <a:fillRect t="-10465" r="-10497" b="-32558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23" name="Straight Arrow Connector 22">
              <a:extLst>
                <a:ext uri="{FF2B5EF4-FFF2-40B4-BE49-F238E27FC236}">
                  <a16:creationId xmlns:a16="http://schemas.microsoft.com/office/drawing/2014/main" id="{80E3711E-EA88-881B-8396-1EE34C8DE84F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-12803" y="1101213"/>
              <a:ext cx="0" cy="3225736"/>
            </a:xfrm>
            <a:prstGeom prst="straightConnector1">
              <a:avLst/>
            </a:prstGeom>
            <a:ln w="12700">
              <a:solidFill>
                <a:schemeClr val="tx1"/>
              </a:solidFill>
              <a:headEnd type="triangle" w="lg" len="lg"/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" name="Rectangle 8">
            <a:extLst>
              <a:ext uri="{FF2B5EF4-FFF2-40B4-BE49-F238E27FC236}">
                <a16:creationId xmlns:a16="http://schemas.microsoft.com/office/drawing/2014/main" id="{60530E89-C674-686E-E4AF-23845929C2DA}"/>
              </a:ext>
            </a:extLst>
          </p:cNvPr>
          <p:cNvSpPr/>
          <p:nvPr/>
        </p:nvSpPr>
        <p:spPr>
          <a:xfrm rot="5400000">
            <a:off x="3394691" y="1082953"/>
            <a:ext cx="264881" cy="3482075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  <a:ln>
            <a:solidFill>
              <a:schemeClr val="bg2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ECEF946E-C80D-97E3-E634-983499A4EA98}"/>
              </a:ext>
            </a:extLst>
          </p:cNvPr>
          <p:cNvGrpSpPr/>
          <p:nvPr/>
        </p:nvGrpSpPr>
        <p:grpSpPr>
          <a:xfrm>
            <a:off x="514350" y="2390895"/>
            <a:ext cx="1175274" cy="2395926"/>
            <a:chOff x="-45077" y="1101213"/>
            <a:chExt cx="1175274" cy="2395926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5" name="TextBox 44">
                  <a:extLst>
                    <a:ext uri="{FF2B5EF4-FFF2-40B4-BE49-F238E27FC236}">
                      <a16:creationId xmlns:a16="http://schemas.microsoft.com/office/drawing/2014/main" id="{CD0B29B1-5CB6-90EE-8DAB-6FBDD49CB2D1}"/>
                    </a:ext>
                  </a:extLst>
                </p:cNvPr>
                <p:cNvSpPr txBox="1"/>
                <p:nvPr/>
              </p:nvSpPr>
              <p:spPr>
                <a:xfrm>
                  <a:off x="-45077" y="2214004"/>
                  <a:ext cx="1135151" cy="52322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14:m>
                    <m:oMath xmlns:m="http://schemas.openxmlformats.org/officeDocument/2006/math">
                      <m:r>
                        <a:rPr lang="en-GB" sz="2800" b="0" i="1" smtClean="0">
                          <a:latin typeface="Cambria Math" panose="02040503050406030204" pitchFamily="18" charset="0"/>
                        </a:rPr>
                        <m:t>82</m:t>
                      </m:r>
                    </m:oMath>
                  </a14:m>
                  <a:r>
                    <a:rPr lang="en-GB" sz="2800" dirty="0"/>
                    <a:t> cm</a:t>
                  </a:r>
                </a:p>
              </p:txBody>
            </p:sp>
          </mc:Choice>
          <mc:Fallback xmlns="">
            <p:sp>
              <p:nvSpPr>
                <p:cNvPr id="45" name="TextBox 44">
                  <a:extLst>
                    <a:ext uri="{FF2B5EF4-FFF2-40B4-BE49-F238E27FC236}">
                      <a16:creationId xmlns:a16="http://schemas.microsoft.com/office/drawing/2014/main" id="{CD0B29B1-5CB6-90EE-8DAB-6FBDD49CB2D1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-45077" y="2214004"/>
                  <a:ext cx="1135151" cy="523220"/>
                </a:xfrm>
                <a:prstGeom prst="rect">
                  <a:avLst/>
                </a:prstGeom>
                <a:blipFill>
                  <a:blip r:embed="rId5"/>
                  <a:stretch>
                    <a:fillRect t="-11628" r="-6952" b="-32558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21" name="Straight Arrow Connector 20">
              <a:extLst>
                <a:ext uri="{FF2B5EF4-FFF2-40B4-BE49-F238E27FC236}">
                  <a16:creationId xmlns:a16="http://schemas.microsoft.com/office/drawing/2014/main" id="{D30178F8-3D9D-2BC2-CD9B-3527AE3D1A3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130197" y="1101213"/>
              <a:ext cx="0" cy="2395926"/>
            </a:xfrm>
            <a:prstGeom prst="straightConnector1">
              <a:avLst/>
            </a:prstGeom>
            <a:ln w="12700">
              <a:solidFill>
                <a:schemeClr val="tx1"/>
              </a:solidFill>
              <a:headEnd type="triangle" w="lg" len="lg"/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5" name="TextBox 24">
            <a:extLst>
              <a:ext uri="{FF2B5EF4-FFF2-40B4-BE49-F238E27FC236}">
                <a16:creationId xmlns:a16="http://schemas.microsoft.com/office/drawing/2014/main" id="{D6ECFBBD-2748-C81A-CF1E-29F1A0FC3CA8}"/>
              </a:ext>
            </a:extLst>
          </p:cNvPr>
          <p:cNvSpPr txBox="1"/>
          <p:nvPr/>
        </p:nvSpPr>
        <p:spPr>
          <a:xfrm>
            <a:off x="133700" y="820619"/>
            <a:ext cx="89755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Four identical blocks of wood are placed touching a table as shown in the diagram.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85287CD8-D90E-6552-3925-02B7D40D3405}"/>
              </a:ext>
            </a:extLst>
          </p:cNvPr>
          <p:cNvSpPr/>
          <p:nvPr/>
        </p:nvSpPr>
        <p:spPr>
          <a:xfrm>
            <a:off x="7800677" y="5813162"/>
            <a:ext cx="990977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GB" sz="2000" b="1" dirty="0">
                <a:latin typeface="Bradley Hand ITC" panose="03070402050302030203" pitchFamily="66" charset="0"/>
              </a:rPr>
              <a:t>SIC_94</a:t>
            </a:r>
          </a:p>
        </p:txBody>
      </p:sp>
    </p:spTree>
    <p:extLst>
      <p:ext uri="{BB962C8B-B14F-4D97-AF65-F5344CB8AC3E}">
        <p14:creationId xmlns:p14="http://schemas.microsoft.com/office/powerpoint/2010/main" val="5650979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EBF3AA2C-07BF-3C58-A22F-F9BD24A7197A}"/>
              </a:ext>
            </a:extLst>
          </p:cNvPr>
          <p:cNvSpPr/>
          <p:nvPr/>
        </p:nvSpPr>
        <p:spPr>
          <a:xfrm>
            <a:off x="2383490" y="1118328"/>
            <a:ext cx="4377021" cy="5029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GB" sz="2000" dirty="0">
                <a:latin typeface="Comic Sans MS" panose="030F0702030302020204" pitchFamily="66" charset="0"/>
              </a:rPr>
              <a:t>Find the height of the table.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DC9D58D-48AF-B964-91FB-0217FF257212}"/>
              </a:ext>
            </a:extLst>
          </p:cNvPr>
          <p:cNvSpPr txBox="1"/>
          <p:nvPr/>
        </p:nvSpPr>
        <p:spPr>
          <a:xfrm>
            <a:off x="2151802" y="152400"/>
            <a:ext cx="484039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latin typeface="Comic Sans MS" panose="030F0702030302020204" pitchFamily="66" charset="0"/>
              </a:rPr>
              <a:t>Kitchen Table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4A784EA2-3566-A78D-EC2B-120D222F5F8D}"/>
              </a:ext>
            </a:extLst>
          </p:cNvPr>
          <p:cNvSpPr txBox="1"/>
          <p:nvPr/>
        </p:nvSpPr>
        <p:spPr>
          <a:xfrm>
            <a:off x="133700" y="5943542"/>
            <a:ext cx="257960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>
                <a:latin typeface="Comic Sans MS" panose="030F0702030302020204" pitchFamily="66" charset="0"/>
              </a:rPr>
              <a:t>(not drawn to scale)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461C3A1-B771-2889-BF80-ADC049AC0137}"/>
              </a:ext>
            </a:extLst>
          </p:cNvPr>
          <p:cNvSpPr/>
          <p:nvPr/>
        </p:nvSpPr>
        <p:spPr>
          <a:xfrm>
            <a:off x="1981201" y="2966148"/>
            <a:ext cx="252000" cy="2520000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  <a:ln>
            <a:solidFill>
              <a:schemeClr val="bg2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1EBE0F6-6D48-1D50-7EE0-7E1FDD8625DD}"/>
              </a:ext>
            </a:extLst>
          </p:cNvPr>
          <p:cNvSpPr/>
          <p:nvPr/>
        </p:nvSpPr>
        <p:spPr>
          <a:xfrm>
            <a:off x="4823953" y="2966148"/>
            <a:ext cx="252000" cy="2520000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  <a:ln>
            <a:solidFill>
              <a:schemeClr val="bg2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72465C1A-6975-D9FB-B39C-60A27B2F1BC5}"/>
              </a:ext>
            </a:extLst>
          </p:cNvPr>
          <p:cNvCxnSpPr/>
          <p:nvPr/>
        </p:nvCxnSpPr>
        <p:spPr>
          <a:xfrm>
            <a:off x="419100" y="5534244"/>
            <a:ext cx="5705475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angle 13">
            <a:extLst>
              <a:ext uri="{FF2B5EF4-FFF2-40B4-BE49-F238E27FC236}">
                <a16:creationId xmlns:a16="http://schemas.microsoft.com/office/drawing/2014/main" id="{0A0BEBE8-3A3C-6004-C680-FBBBE35A6E2D}"/>
              </a:ext>
            </a:extLst>
          </p:cNvPr>
          <p:cNvSpPr/>
          <p:nvPr/>
        </p:nvSpPr>
        <p:spPr>
          <a:xfrm rot="5400000">
            <a:off x="4780157" y="2191323"/>
            <a:ext cx="699799" cy="276224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solidFill>
              <a:schemeClr val="bg2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D362949A-C711-1F95-A05E-B38ADD0D3017}"/>
              </a:ext>
            </a:extLst>
          </p:cNvPr>
          <p:cNvSpPr/>
          <p:nvPr/>
        </p:nvSpPr>
        <p:spPr>
          <a:xfrm rot="5400000">
            <a:off x="1476781" y="4998609"/>
            <a:ext cx="699799" cy="276224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solidFill>
              <a:schemeClr val="bg2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F55B518F-3790-3B52-07F2-BAC671DD0CB3}"/>
              </a:ext>
            </a:extLst>
          </p:cNvPr>
          <p:cNvSpPr/>
          <p:nvPr/>
        </p:nvSpPr>
        <p:spPr>
          <a:xfrm>
            <a:off x="5099244" y="5214796"/>
            <a:ext cx="699799" cy="276224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solidFill>
              <a:schemeClr val="bg2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2F33455F-9DD8-A4A8-1695-660A2D11664B}"/>
              </a:ext>
            </a:extLst>
          </p:cNvPr>
          <p:cNvSpPr/>
          <p:nvPr/>
        </p:nvSpPr>
        <p:spPr>
          <a:xfrm>
            <a:off x="1786094" y="2400420"/>
            <a:ext cx="699799" cy="276224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solidFill>
              <a:schemeClr val="bg2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1EA34514-75A7-BCEB-A788-15EBF8DFDF0B}"/>
              </a:ext>
            </a:extLst>
          </p:cNvPr>
          <p:cNvGrpSpPr/>
          <p:nvPr/>
        </p:nvGrpSpPr>
        <p:grpSpPr>
          <a:xfrm>
            <a:off x="5357567" y="1979535"/>
            <a:ext cx="1167877" cy="3225736"/>
            <a:chOff x="-12803" y="1101213"/>
            <a:chExt cx="1167877" cy="3225736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2" name="TextBox 21">
                  <a:extLst>
                    <a:ext uri="{FF2B5EF4-FFF2-40B4-BE49-F238E27FC236}">
                      <a16:creationId xmlns:a16="http://schemas.microsoft.com/office/drawing/2014/main" id="{D0B7808C-81D0-01E3-4B8E-5A13E3DC704A}"/>
                    </a:ext>
                  </a:extLst>
                </p:cNvPr>
                <p:cNvSpPr txBox="1"/>
                <p:nvPr/>
              </p:nvSpPr>
              <p:spPr>
                <a:xfrm>
                  <a:off x="50174" y="2214004"/>
                  <a:ext cx="1104900" cy="52322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14:m>
                    <m:oMath xmlns:m="http://schemas.openxmlformats.org/officeDocument/2006/math">
                      <m:r>
                        <a:rPr lang="en-GB" sz="2800" b="0" i="1" dirty="0" smtClean="0">
                          <a:latin typeface="Cambria Math" panose="02040503050406030204" pitchFamily="18" charset="0"/>
                        </a:rPr>
                        <m:t>99</m:t>
                      </m:r>
                    </m:oMath>
                  </a14:m>
                  <a:r>
                    <a:rPr lang="en-GB" sz="2800" dirty="0"/>
                    <a:t> cm</a:t>
                  </a:r>
                </a:p>
              </p:txBody>
            </p:sp>
          </mc:Choice>
          <mc:Fallback xmlns="">
            <p:sp>
              <p:nvSpPr>
                <p:cNvPr id="22" name="TextBox 21">
                  <a:extLst>
                    <a:ext uri="{FF2B5EF4-FFF2-40B4-BE49-F238E27FC236}">
                      <a16:creationId xmlns:a16="http://schemas.microsoft.com/office/drawing/2014/main" id="{D0B7808C-81D0-01E3-4B8E-5A13E3DC704A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0174" y="2214004"/>
                  <a:ext cx="1104900" cy="523220"/>
                </a:xfrm>
                <a:prstGeom prst="rect">
                  <a:avLst/>
                </a:prstGeom>
                <a:blipFill>
                  <a:blip r:embed="rId4"/>
                  <a:stretch>
                    <a:fillRect t="-10465" r="-10497" b="-32558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23" name="Straight Arrow Connector 22">
              <a:extLst>
                <a:ext uri="{FF2B5EF4-FFF2-40B4-BE49-F238E27FC236}">
                  <a16:creationId xmlns:a16="http://schemas.microsoft.com/office/drawing/2014/main" id="{80E3711E-EA88-881B-8396-1EE34C8DE84F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-12803" y="1101213"/>
              <a:ext cx="0" cy="3225736"/>
            </a:xfrm>
            <a:prstGeom prst="straightConnector1">
              <a:avLst/>
            </a:prstGeom>
            <a:ln w="12700">
              <a:solidFill>
                <a:schemeClr val="tx1"/>
              </a:solidFill>
              <a:headEnd type="triangle" w="lg" len="lg"/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" name="Rectangle 8">
            <a:extLst>
              <a:ext uri="{FF2B5EF4-FFF2-40B4-BE49-F238E27FC236}">
                <a16:creationId xmlns:a16="http://schemas.microsoft.com/office/drawing/2014/main" id="{60530E89-C674-686E-E4AF-23845929C2DA}"/>
              </a:ext>
            </a:extLst>
          </p:cNvPr>
          <p:cNvSpPr/>
          <p:nvPr/>
        </p:nvSpPr>
        <p:spPr>
          <a:xfrm rot="5400000">
            <a:off x="3394691" y="1082953"/>
            <a:ext cx="264881" cy="3482075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  <a:ln>
            <a:solidFill>
              <a:schemeClr val="bg2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ECEF946E-C80D-97E3-E634-983499A4EA98}"/>
              </a:ext>
            </a:extLst>
          </p:cNvPr>
          <p:cNvGrpSpPr/>
          <p:nvPr/>
        </p:nvGrpSpPr>
        <p:grpSpPr>
          <a:xfrm>
            <a:off x="514350" y="2390895"/>
            <a:ext cx="1175274" cy="2395926"/>
            <a:chOff x="-45077" y="1101213"/>
            <a:chExt cx="1175274" cy="2395926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5" name="TextBox 44">
                  <a:extLst>
                    <a:ext uri="{FF2B5EF4-FFF2-40B4-BE49-F238E27FC236}">
                      <a16:creationId xmlns:a16="http://schemas.microsoft.com/office/drawing/2014/main" id="{CD0B29B1-5CB6-90EE-8DAB-6FBDD49CB2D1}"/>
                    </a:ext>
                  </a:extLst>
                </p:cNvPr>
                <p:cNvSpPr txBox="1"/>
                <p:nvPr/>
              </p:nvSpPr>
              <p:spPr>
                <a:xfrm>
                  <a:off x="-45077" y="2214004"/>
                  <a:ext cx="1135151" cy="52322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14:m>
                    <m:oMath xmlns:m="http://schemas.openxmlformats.org/officeDocument/2006/math">
                      <m:r>
                        <a:rPr lang="en-GB" sz="2800" b="0" i="1" smtClean="0">
                          <a:latin typeface="Cambria Math" panose="02040503050406030204" pitchFamily="18" charset="0"/>
                        </a:rPr>
                        <m:t>81</m:t>
                      </m:r>
                    </m:oMath>
                  </a14:m>
                  <a:r>
                    <a:rPr lang="en-GB" sz="2800" dirty="0"/>
                    <a:t> cm</a:t>
                  </a:r>
                </a:p>
              </p:txBody>
            </p:sp>
          </mc:Choice>
          <mc:Fallback xmlns="">
            <p:sp>
              <p:nvSpPr>
                <p:cNvPr id="45" name="TextBox 44">
                  <a:extLst>
                    <a:ext uri="{FF2B5EF4-FFF2-40B4-BE49-F238E27FC236}">
                      <a16:creationId xmlns:a16="http://schemas.microsoft.com/office/drawing/2014/main" id="{CD0B29B1-5CB6-90EE-8DAB-6FBDD49CB2D1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-45077" y="2214004"/>
                  <a:ext cx="1135151" cy="523220"/>
                </a:xfrm>
                <a:prstGeom prst="rect">
                  <a:avLst/>
                </a:prstGeom>
                <a:blipFill>
                  <a:blip r:embed="rId5"/>
                  <a:stretch>
                    <a:fillRect t="-11628" r="-6952" b="-32558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21" name="Straight Arrow Connector 20">
              <a:extLst>
                <a:ext uri="{FF2B5EF4-FFF2-40B4-BE49-F238E27FC236}">
                  <a16:creationId xmlns:a16="http://schemas.microsoft.com/office/drawing/2014/main" id="{D30178F8-3D9D-2BC2-CD9B-3527AE3D1A3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130197" y="1101213"/>
              <a:ext cx="0" cy="2395926"/>
            </a:xfrm>
            <a:prstGeom prst="straightConnector1">
              <a:avLst/>
            </a:prstGeom>
            <a:ln w="12700">
              <a:solidFill>
                <a:schemeClr val="tx1"/>
              </a:solidFill>
              <a:headEnd type="triangle" w="lg" len="lg"/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5" name="TextBox 24">
            <a:extLst>
              <a:ext uri="{FF2B5EF4-FFF2-40B4-BE49-F238E27FC236}">
                <a16:creationId xmlns:a16="http://schemas.microsoft.com/office/drawing/2014/main" id="{D6ECFBBD-2748-C81A-CF1E-29F1A0FC3CA8}"/>
              </a:ext>
            </a:extLst>
          </p:cNvPr>
          <p:cNvSpPr txBox="1"/>
          <p:nvPr/>
        </p:nvSpPr>
        <p:spPr>
          <a:xfrm>
            <a:off x="133700" y="820619"/>
            <a:ext cx="89755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Four identical blocks of wood are placed touching a table as shown in the diagram.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A3AC47EA-4D0A-81F7-615B-3535D57AF040}"/>
              </a:ext>
            </a:extLst>
          </p:cNvPr>
          <p:cNvSpPr/>
          <p:nvPr/>
        </p:nvSpPr>
        <p:spPr>
          <a:xfrm>
            <a:off x="7800677" y="5813162"/>
            <a:ext cx="990977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GB" sz="2000" b="1" dirty="0">
                <a:latin typeface="Bradley Hand ITC" panose="03070402050302030203" pitchFamily="66" charset="0"/>
              </a:rPr>
              <a:t>SIC_94</a:t>
            </a:r>
          </a:p>
        </p:txBody>
      </p:sp>
    </p:spTree>
    <p:extLst>
      <p:ext uri="{BB962C8B-B14F-4D97-AF65-F5344CB8AC3E}">
        <p14:creationId xmlns:p14="http://schemas.microsoft.com/office/powerpoint/2010/main" val="43213076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EBF3AA2C-07BF-3C58-A22F-F9BD24A7197A}"/>
              </a:ext>
            </a:extLst>
          </p:cNvPr>
          <p:cNvSpPr/>
          <p:nvPr/>
        </p:nvSpPr>
        <p:spPr>
          <a:xfrm>
            <a:off x="2383490" y="1118328"/>
            <a:ext cx="4377021" cy="5029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GB" sz="2000" dirty="0">
                <a:latin typeface="Comic Sans MS" panose="030F0702030302020204" pitchFamily="66" charset="0"/>
              </a:rPr>
              <a:t>Find the height of the table.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DC9D58D-48AF-B964-91FB-0217FF257212}"/>
              </a:ext>
            </a:extLst>
          </p:cNvPr>
          <p:cNvSpPr txBox="1"/>
          <p:nvPr/>
        </p:nvSpPr>
        <p:spPr>
          <a:xfrm>
            <a:off x="2151802" y="152400"/>
            <a:ext cx="484039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latin typeface="Comic Sans MS" panose="030F0702030302020204" pitchFamily="66" charset="0"/>
              </a:rPr>
              <a:t>Kitchen Table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4A784EA2-3566-A78D-EC2B-120D222F5F8D}"/>
              </a:ext>
            </a:extLst>
          </p:cNvPr>
          <p:cNvSpPr txBox="1"/>
          <p:nvPr/>
        </p:nvSpPr>
        <p:spPr>
          <a:xfrm>
            <a:off x="133700" y="5943542"/>
            <a:ext cx="257960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>
                <a:latin typeface="Comic Sans MS" panose="030F0702030302020204" pitchFamily="66" charset="0"/>
              </a:rPr>
              <a:t>(not drawn to scale)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461C3A1-B771-2889-BF80-ADC049AC0137}"/>
              </a:ext>
            </a:extLst>
          </p:cNvPr>
          <p:cNvSpPr/>
          <p:nvPr/>
        </p:nvSpPr>
        <p:spPr>
          <a:xfrm>
            <a:off x="1981201" y="2966148"/>
            <a:ext cx="252000" cy="2520000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  <a:ln>
            <a:solidFill>
              <a:schemeClr val="bg2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1EBE0F6-6D48-1D50-7EE0-7E1FDD8625DD}"/>
              </a:ext>
            </a:extLst>
          </p:cNvPr>
          <p:cNvSpPr/>
          <p:nvPr/>
        </p:nvSpPr>
        <p:spPr>
          <a:xfrm>
            <a:off x="4823953" y="2966148"/>
            <a:ext cx="252000" cy="2520000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  <a:ln>
            <a:solidFill>
              <a:schemeClr val="bg2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72465C1A-6975-D9FB-B39C-60A27B2F1BC5}"/>
              </a:ext>
            </a:extLst>
          </p:cNvPr>
          <p:cNvCxnSpPr/>
          <p:nvPr/>
        </p:nvCxnSpPr>
        <p:spPr>
          <a:xfrm>
            <a:off x="419100" y="5534244"/>
            <a:ext cx="5705475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angle 13">
            <a:extLst>
              <a:ext uri="{FF2B5EF4-FFF2-40B4-BE49-F238E27FC236}">
                <a16:creationId xmlns:a16="http://schemas.microsoft.com/office/drawing/2014/main" id="{0A0BEBE8-3A3C-6004-C680-FBBBE35A6E2D}"/>
              </a:ext>
            </a:extLst>
          </p:cNvPr>
          <p:cNvSpPr/>
          <p:nvPr/>
        </p:nvSpPr>
        <p:spPr>
          <a:xfrm rot="5400000">
            <a:off x="4780157" y="2191323"/>
            <a:ext cx="699799" cy="276224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solidFill>
              <a:schemeClr val="bg2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D362949A-C711-1F95-A05E-B38ADD0D3017}"/>
              </a:ext>
            </a:extLst>
          </p:cNvPr>
          <p:cNvSpPr/>
          <p:nvPr/>
        </p:nvSpPr>
        <p:spPr>
          <a:xfrm rot="5400000">
            <a:off x="1476781" y="4998609"/>
            <a:ext cx="699799" cy="276224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solidFill>
              <a:schemeClr val="bg2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F55B518F-3790-3B52-07F2-BAC671DD0CB3}"/>
              </a:ext>
            </a:extLst>
          </p:cNvPr>
          <p:cNvSpPr/>
          <p:nvPr/>
        </p:nvSpPr>
        <p:spPr>
          <a:xfrm>
            <a:off x="5099244" y="5214796"/>
            <a:ext cx="699799" cy="276224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solidFill>
              <a:schemeClr val="bg2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2F33455F-9DD8-A4A8-1695-660A2D11664B}"/>
              </a:ext>
            </a:extLst>
          </p:cNvPr>
          <p:cNvSpPr/>
          <p:nvPr/>
        </p:nvSpPr>
        <p:spPr>
          <a:xfrm>
            <a:off x="1786094" y="2400420"/>
            <a:ext cx="699799" cy="276224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solidFill>
              <a:schemeClr val="bg2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1EA34514-75A7-BCEB-A788-15EBF8DFDF0B}"/>
              </a:ext>
            </a:extLst>
          </p:cNvPr>
          <p:cNvGrpSpPr/>
          <p:nvPr/>
        </p:nvGrpSpPr>
        <p:grpSpPr>
          <a:xfrm>
            <a:off x="5357567" y="1979535"/>
            <a:ext cx="1167877" cy="3225736"/>
            <a:chOff x="-12803" y="1101213"/>
            <a:chExt cx="1167877" cy="3225736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2" name="TextBox 21">
                  <a:extLst>
                    <a:ext uri="{FF2B5EF4-FFF2-40B4-BE49-F238E27FC236}">
                      <a16:creationId xmlns:a16="http://schemas.microsoft.com/office/drawing/2014/main" id="{D0B7808C-81D0-01E3-4B8E-5A13E3DC704A}"/>
                    </a:ext>
                  </a:extLst>
                </p:cNvPr>
                <p:cNvSpPr txBox="1"/>
                <p:nvPr/>
              </p:nvSpPr>
              <p:spPr>
                <a:xfrm>
                  <a:off x="50174" y="2214004"/>
                  <a:ext cx="1104900" cy="52322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14:m>
                    <m:oMath xmlns:m="http://schemas.openxmlformats.org/officeDocument/2006/math">
                      <m:r>
                        <a:rPr lang="en-GB" sz="2800" b="0" i="1" dirty="0" smtClean="0">
                          <a:latin typeface="Cambria Math" panose="02040503050406030204" pitchFamily="18" charset="0"/>
                        </a:rPr>
                        <m:t>90</m:t>
                      </m:r>
                    </m:oMath>
                  </a14:m>
                  <a:r>
                    <a:rPr lang="en-GB" sz="2800" dirty="0"/>
                    <a:t> cm</a:t>
                  </a:r>
                </a:p>
              </p:txBody>
            </p:sp>
          </mc:Choice>
          <mc:Fallback xmlns="">
            <p:sp>
              <p:nvSpPr>
                <p:cNvPr id="22" name="TextBox 21">
                  <a:extLst>
                    <a:ext uri="{FF2B5EF4-FFF2-40B4-BE49-F238E27FC236}">
                      <a16:creationId xmlns:a16="http://schemas.microsoft.com/office/drawing/2014/main" id="{D0B7808C-81D0-01E3-4B8E-5A13E3DC704A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0174" y="2214004"/>
                  <a:ext cx="1104900" cy="523220"/>
                </a:xfrm>
                <a:prstGeom prst="rect">
                  <a:avLst/>
                </a:prstGeom>
                <a:blipFill>
                  <a:blip r:embed="rId4"/>
                  <a:stretch>
                    <a:fillRect t="-10465" r="-10497" b="-32558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23" name="Straight Arrow Connector 22">
              <a:extLst>
                <a:ext uri="{FF2B5EF4-FFF2-40B4-BE49-F238E27FC236}">
                  <a16:creationId xmlns:a16="http://schemas.microsoft.com/office/drawing/2014/main" id="{80E3711E-EA88-881B-8396-1EE34C8DE84F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-12803" y="1101213"/>
              <a:ext cx="0" cy="3225736"/>
            </a:xfrm>
            <a:prstGeom prst="straightConnector1">
              <a:avLst/>
            </a:prstGeom>
            <a:ln w="12700">
              <a:solidFill>
                <a:schemeClr val="tx1"/>
              </a:solidFill>
              <a:headEnd type="triangle" w="lg" len="lg"/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" name="Rectangle 8">
            <a:extLst>
              <a:ext uri="{FF2B5EF4-FFF2-40B4-BE49-F238E27FC236}">
                <a16:creationId xmlns:a16="http://schemas.microsoft.com/office/drawing/2014/main" id="{60530E89-C674-686E-E4AF-23845929C2DA}"/>
              </a:ext>
            </a:extLst>
          </p:cNvPr>
          <p:cNvSpPr/>
          <p:nvPr/>
        </p:nvSpPr>
        <p:spPr>
          <a:xfrm rot="5400000">
            <a:off x="3394691" y="1082953"/>
            <a:ext cx="264881" cy="3482075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  <a:ln>
            <a:solidFill>
              <a:schemeClr val="bg2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ECEF946E-C80D-97E3-E634-983499A4EA98}"/>
              </a:ext>
            </a:extLst>
          </p:cNvPr>
          <p:cNvGrpSpPr/>
          <p:nvPr/>
        </p:nvGrpSpPr>
        <p:grpSpPr>
          <a:xfrm>
            <a:off x="514350" y="2390895"/>
            <a:ext cx="1175274" cy="2395926"/>
            <a:chOff x="-45077" y="1101213"/>
            <a:chExt cx="1175274" cy="2395926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5" name="TextBox 44">
                  <a:extLst>
                    <a:ext uri="{FF2B5EF4-FFF2-40B4-BE49-F238E27FC236}">
                      <a16:creationId xmlns:a16="http://schemas.microsoft.com/office/drawing/2014/main" id="{CD0B29B1-5CB6-90EE-8DAB-6FBDD49CB2D1}"/>
                    </a:ext>
                  </a:extLst>
                </p:cNvPr>
                <p:cNvSpPr txBox="1"/>
                <p:nvPr/>
              </p:nvSpPr>
              <p:spPr>
                <a:xfrm>
                  <a:off x="-45077" y="2214004"/>
                  <a:ext cx="1135151" cy="52322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14:m>
                    <m:oMath xmlns:m="http://schemas.openxmlformats.org/officeDocument/2006/math">
                      <m:r>
                        <a:rPr lang="en-GB" sz="2800" i="1" dirty="0">
                          <a:latin typeface="Cambria Math" panose="02040503050406030204" pitchFamily="18" charset="0"/>
                        </a:rPr>
                        <m:t>7</m:t>
                      </m:r>
                      <m:r>
                        <a:rPr lang="en-GB" sz="2800" b="0" i="1" dirty="0" smtClean="0">
                          <a:latin typeface="Cambria Math" panose="02040503050406030204" pitchFamily="18" charset="0"/>
                        </a:rPr>
                        <m:t>0</m:t>
                      </m:r>
                    </m:oMath>
                  </a14:m>
                  <a:r>
                    <a:rPr lang="en-GB" sz="2800" dirty="0"/>
                    <a:t> cm</a:t>
                  </a:r>
                </a:p>
              </p:txBody>
            </p:sp>
          </mc:Choice>
          <mc:Fallback xmlns="">
            <p:sp>
              <p:nvSpPr>
                <p:cNvPr id="45" name="TextBox 44">
                  <a:extLst>
                    <a:ext uri="{FF2B5EF4-FFF2-40B4-BE49-F238E27FC236}">
                      <a16:creationId xmlns:a16="http://schemas.microsoft.com/office/drawing/2014/main" id="{CD0B29B1-5CB6-90EE-8DAB-6FBDD49CB2D1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-45077" y="2214004"/>
                  <a:ext cx="1135151" cy="523220"/>
                </a:xfrm>
                <a:prstGeom prst="rect">
                  <a:avLst/>
                </a:prstGeom>
                <a:blipFill>
                  <a:blip r:embed="rId5"/>
                  <a:stretch>
                    <a:fillRect t="-11628" r="-6952" b="-32558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21" name="Straight Arrow Connector 20">
              <a:extLst>
                <a:ext uri="{FF2B5EF4-FFF2-40B4-BE49-F238E27FC236}">
                  <a16:creationId xmlns:a16="http://schemas.microsoft.com/office/drawing/2014/main" id="{D30178F8-3D9D-2BC2-CD9B-3527AE3D1A3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130197" y="1101213"/>
              <a:ext cx="0" cy="2395926"/>
            </a:xfrm>
            <a:prstGeom prst="straightConnector1">
              <a:avLst/>
            </a:prstGeom>
            <a:ln w="12700">
              <a:solidFill>
                <a:schemeClr val="tx1"/>
              </a:solidFill>
              <a:headEnd type="triangle" w="lg" len="lg"/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5" name="TextBox 24">
            <a:extLst>
              <a:ext uri="{FF2B5EF4-FFF2-40B4-BE49-F238E27FC236}">
                <a16:creationId xmlns:a16="http://schemas.microsoft.com/office/drawing/2014/main" id="{D6ECFBBD-2748-C81A-CF1E-29F1A0FC3CA8}"/>
              </a:ext>
            </a:extLst>
          </p:cNvPr>
          <p:cNvSpPr txBox="1"/>
          <p:nvPr/>
        </p:nvSpPr>
        <p:spPr>
          <a:xfrm>
            <a:off x="133700" y="820619"/>
            <a:ext cx="89755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Four identical blocks of wood are placed touching a table as shown in the diagram.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3163CDFE-3128-4F06-4272-846AD252BC41}"/>
              </a:ext>
            </a:extLst>
          </p:cNvPr>
          <p:cNvSpPr/>
          <p:nvPr/>
        </p:nvSpPr>
        <p:spPr>
          <a:xfrm>
            <a:off x="7800677" y="5813162"/>
            <a:ext cx="990977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GB" sz="2000" b="1" dirty="0">
                <a:latin typeface="Bradley Hand ITC" panose="03070402050302030203" pitchFamily="66" charset="0"/>
              </a:rPr>
              <a:t>SIC_94</a:t>
            </a:r>
          </a:p>
        </p:txBody>
      </p:sp>
    </p:spTree>
    <p:extLst>
      <p:ext uri="{BB962C8B-B14F-4D97-AF65-F5344CB8AC3E}">
        <p14:creationId xmlns:p14="http://schemas.microsoft.com/office/powerpoint/2010/main" val="40954442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EBF3AA2C-07BF-3C58-A22F-F9BD24A7197A}"/>
              </a:ext>
            </a:extLst>
          </p:cNvPr>
          <p:cNvSpPr/>
          <p:nvPr/>
        </p:nvSpPr>
        <p:spPr>
          <a:xfrm>
            <a:off x="2383490" y="1118328"/>
            <a:ext cx="4377021" cy="5029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GB" sz="2000" dirty="0">
                <a:latin typeface="Comic Sans MS" panose="030F0702030302020204" pitchFamily="66" charset="0"/>
              </a:rPr>
              <a:t>Find the height of the table.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DC9D58D-48AF-B964-91FB-0217FF257212}"/>
              </a:ext>
            </a:extLst>
          </p:cNvPr>
          <p:cNvSpPr txBox="1"/>
          <p:nvPr/>
        </p:nvSpPr>
        <p:spPr>
          <a:xfrm>
            <a:off x="2151802" y="152400"/>
            <a:ext cx="484039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latin typeface="Comic Sans MS" panose="030F0702030302020204" pitchFamily="66" charset="0"/>
              </a:rPr>
              <a:t>Kitchen Table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4A784EA2-3566-A78D-EC2B-120D222F5F8D}"/>
              </a:ext>
            </a:extLst>
          </p:cNvPr>
          <p:cNvSpPr txBox="1"/>
          <p:nvPr/>
        </p:nvSpPr>
        <p:spPr>
          <a:xfrm>
            <a:off x="133700" y="5943542"/>
            <a:ext cx="257960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>
                <a:latin typeface="Comic Sans MS" panose="030F0702030302020204" pitchFamily="66" charset="0"/>
              </a:rPr>
              <a:t>(not drawn to scale)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461C3A1-B771-2889-BF80-ADC049AC0137}"/>
              </a:ext>
            </a:extLst>
          </p:cNvPr>
          <p:cNvSpPr/>
          <p:nvPr/>
        </p:nvSpPr>
        <p:spPr>
          <a:xfrm>
            <a:off x="1981201" y="2966148"/>
            <a:ext cx="252000" cy="2520000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  <a:ln>
            <a:solidFill>
              <a:schemeClr val="bg2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1EBE0F6-6D48-1D50-7EE0-7E1FDD8625DD}"/>
              </a:ext>
            </a:extLst>
          </p:cNvPr>
          <p:cNvSpPr/>
          <p:nvPr/>
        </p:nvSpPr>
        <p:spPr>
          <a:xfrm>
            <a:off x="4823953" y="2966148"/>
            <a:ext cx="252000" cy="2520000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  <a:ln>
            <a:solidFill>
              <a:schemeClr val="bg2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72465C1A-6975-D9FB-B39C-60A27B2F1BC5}"/>
              </a:ext>
            </a:extLst>
          </p:cNvPr>
          <p:cNvCxnSpPr/>
          <p:nvPr/>
        </p:nvCxnSpPr>
        <p:spPr>
          <a:xfrm>
            <a:off x="419100" y="5534244"/>
            <a:ext cx="5705475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angle 13">
            <a:extLst>
              <a:ext uri="{FF2B5EF4-FFF2-40B4-BE49-F238E27FC236}">
                <a16:creationId xmlns:a16="http://schemas.microsoft.com/office/drawing/2014/main" id="{0A0BEBE8-3A3C-6004-C680-FBBBE35A6E2D}"/>
              </a:ext>
            </a:extLst>
          </p:cNvPr>
          <p:cNvSpPr/>
          <p:nvPr/>
        </p:nvSpPr>
        <p:spPr>
          <a:xfrm rot="5400000">
            <a:off x="4780157" y="2191323"/>
            <a:ext cx="699799" cy="276224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solidFill>
              <a:schemeClr val="bg2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D362949A-C711-1F95-A05E-B38ADD0D3017}"/>
              </a:ext>
            </a:extLst>
          </p:cNvPr>
          <p:cNvSpPr/>
          <p:nvPr/>
        </p:nvSpPr>
        <p:spPr>
          <a:xfrm rot="5400000">
            <a:off x="1476781" y="4998609"/>
            <a:ext cx="699799" cy="276224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solidFill>
              <a:schemeClr val="bg2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F55B518F-3790-3B52-07F2-BAC671DD0CB3}"/>
              </a:ext>
            </a:extLst>
          </p:cNvPr>
          <p:cNvSpPr/>
          <p:nvPr/>
        </p:nvSpPr>
        <p:spPr>
          <a:xfrm>
            <a:off x="5099244" y="5214796"/>
            <a:ext cx="699799" cy="276224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solidFill>
              <a:schemeClr val="bg2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2F33455F-9DD8-A4A8-1695-660A2D11664B}"/>
              </a:ext>
            </a:extLst>
          </p:cNvPr>
          <p:cNvSpPr/>
          <p:nvPr/>
        </p:nvSpPr>
        <p:spPr>
          <a:xfrm>
            <a:off x="1786094" y="2400420"/>
            <a:ext cx="699799" cy="276224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solidFill>
              <a:schemeClr val="bg2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1EA34514-75A7-BCEB-A788-15EBF8DFDF0B}"/>
              </a:ext>
            </a:extLst>
          </p:cNvPr>
          <p:cNvGrpSpPr/>
          <p:nvPr/>
        </p:nvGrpSpPr>
        <p:grpSpPr>
          <a:xfrm>
            <a:off x="5357567" y="1979535"/>
            <a:ext cx="1167877" cy="3225736"/>
            <a:chOff x="-12803" y="1101213"/>
            <a:chExt cx="1167877" cy="3225736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2" name="TextBox 21">
                  <a:extLst>
                    <a:ext uri="{FF2B5EF4-FFF2-40B4-BE49-F238E27FC236}">
                      <a16:creationId xmlns:a16="http://schemas.microsoft.com/office/drawing/2014/main" id="{D0B7808C-81D0-01E3-4B8E-5A13E3DC704A}"/>
                    </a:ext>
                  </a:extLst>
                </p:cNvPr>
                <p:cNvSpPr txBox="1"/>
                <p:nvPr/>
              </p:nvSpPr>
              <p:spPr>
                <a:xfrm>
                  <a:off x="50174" y="2214004"/>
                  <a:ext cx="1104900" cy="52322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14:m>
                    <m:oMath xmlns:m="http://schemas.openxmlformats.org/officeDocument/2006/math">
                      <m:r>
                        <a:rPr lang="en-GB" sz="2800" b="0" i="1" dirty="0" smtClean="0">
                          <a:latin typeface="Cambria Math" panose="02040503050406030204" pitchFamily="18" charset="0"/>
                        </a:rPr>
                        <m:t>91</m:t>
                      </m:r>
                    </m:oMath>
                  </a14:m>
                  <a:r>
                    <a:rPr lang="en-GB" sz="2800" dirty="0"/>
                    <a:t> cm</a:t>
                  </a:r>
                </a:p>
              </p:txBody>
            </p:sp>
          </mc:Choice>
          <mc:Fallback xmlns="">
            <p:sp>
              <p:nvSpPr>
                <p:cNvPr id="22" name="TextBox 21">
                  <a:extLst>
                    <a:ext uri="{FF2B5EF4-FFF2-40B4-BE49-F238E27FC236}">
                      <a16:creationId xmlns:a16="http://schemas.microsoft.com/office/drawing/2014/main" id="{D0B7808C-81D0-01E3-4B8E-5A13E3DC704A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0174" y="2214004"/>
                  <a:ext cx="1104900" cy="523220"/>
                </a:xfrm>
                <a:prstGeom prst="rect">
                  <a:avLst/>
                </a:prstGeom>
                <a:blipFill>
                  <a:blip r:embed="rId4"/>
                  <a:stretch>
                    <a:fillRect t="-10465" r="-10497" b="-32558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23" name="Straight Arrow Connector 22">
              <a:extLst>
                <a:ext uri="{FF2B5EF4-FFF2-40B4-BE49-F238E27FC236}">
                  <a16:creationId xmlns:a16="http://schemas.microsoft.com/office/drawing/2014/main" id="{80E3711E-EA88-881B-8396-1EE34C8DE84F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-12803" y="1101213"/>
              <a:ext cx="0" cy="3225736"/>
            </a:xfrm>
            <a:prstGeom prst="straightConnector1">
              <a:avLst/>
            </a:prstGeom>
            <a:ln w="12700">
              <a:solidFill>
                <a:schemeClr val="tx1"/>
              </a:solidFill>
              <a:headEnd type="triangle" w="lg" len="lg"/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" name="Rectangle 8">
            <a:extLst>
              <a:ext uri="{FF2B5EF4-FFF2-40B4-BE49-F238E27FC236}">
                <a16:creationId xmlns:a16="http://schemas.microsoft.com/office/drawing/2014/main" id="{60530E89-C674-686E-E4AF-23845929C2DA}"/>
              </a:ext>
            </a:extLst>
          </p:cNvPr>
          <p:cNvSpPr/>
          <p:nvPr/>
        </p:nvSpPr>
        <p:spPr>
          <a:xfrm rot="5400000">
            <a:off x="3394691" y="1082953"/>
            <a:ext cx="264881" cy="3482075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  <a:ln>
            <a:solidFill>
              <a:schemeClr val="bg2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ECEF946E-C80D-97E3-E634-983499A4EA98}"/>
              </a:ext>
            </a:extLst>
          </p:cNvPr>
          <p:cNvGrpSpPr/>
          <p:nvPr/>
        </p:nvGrpSpPr>
        <p:grpSpPr>
          <a:xfrm>
            <a:off x="514350" y="2390895"/>
            <a:ext cx="1175274" cy="2395926"/>
            <a:chOff x="-45077" y="1101213"/>
            <a:chExt cx="1175274" cy="2395926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5" name="TextBox 44">
                  <a:extLst>
                    <a:ext uri="{FF2B5EF4-FFF2-40B4-BE49-F238E27FC236}">
                      <a16:creationId xmlns:a16="http://schemas.microsoft.com/office/drawing/2014/main" id="{CD0B29B1-5CB6-90EE-8DAB-6FBDD49CB2D1}"/>
                    </a:ext>
                  </a:extLst>
                </p:cNvPr>
                <p:cNvSpPr txBox="1"/>
                <p:nvPr/>
              </p:nvSpPr>
              <p:spPr>
                <a:xfrm>
                  <a:off x="-45077" y="2214004"/>
                  <a:ext cx="1135151" cy="52322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14:m>
                    <m:oMath xmlns:m="http://schemas.openxmlformats.org/officeDocument/2006/math">
                      <m:r>
                        <a:rPr lang="en-GB" sz="2800" i="1" dirty="0">
                          <a:latin typeface="Cambria Math" panose="02040503050406030204" pitchFamily="18" charset="0"/>
                        </a:rPr>
                        <m:t>7</m:t>
                      </m:r>
                      <m:r>
                        <a:rPr lang="en-GB" sz="2800" b="0" i="1" dirty="0" smtClean="0">
                          <a:latin typeface="Cambria Math" panose="02040503050406030204" pitchFamily="18" charset="0"/>
                        </a:rPr>
                        <m:t>1</m:t>
                      </m:r>
                    </m:oMath>
                  </a14:m>
                  <a:r>
                    <a:rPr lang="en-GB" sz="2800" dirty="0"/>
                    <a:t> cm</a:t>
                  </a:r>
                </a:p>
              </p:txBody>
            </p:sp>
          </mc:Choice>
          <mc:Fallback xmlns="">
            <p:sp>
              <p:nvSpPr>
                <p:cNvPr id="45" name="TextBox 44">
                  <a:extLst>
                    <a:ext uri="{FF2B5EF4-FFF2-40B4-BE49-F238E27FC236}">
                      <a16:creationId xmlns:a16="http://schemas.microsoft.com/office/drawing/2014/main" id="{CD0B29B1-5CB6-90EE-8DAB-6FBDD49CB2D1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-45077" y="2214004"/>
                  <a:ext cx="1135151" cy="523220"/>
                </a:xfrm>
                <a:prstGeom prst="rect">
                  <a:avLst/>
                </a:prstGeom>
                <a:blipFill>
                  <a:blip r:embed="rId5"/>
                  <a:stretch>
                    <a:fillRect t="-11628" r="-6952" b="-32558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21" name="Straight Arrow Connector 20">
              <a:extLst>
                <a:ext uri="{FF2B5EF4-FFF2-40B4-BE49-F238E27FC236}">
                  <a16:creationId xmlns:a16="http://schemas.microsoft.com/office/drawing/2014/main" id="{D30178F8-3D9D-2BC2-CD9B-3527AE3D1A3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130197" y="1101213"/>
              <a:ext cx="0" cy="2395926"/>
            </a:xfrm>
            <a:prstGeom prst="straightConnector1">
              <a:avLst/>
            </a:prstGeom>
            <a:ln w="12700">
              <a:solidFill>
                <a:schemeClr val="tx1"/>
              </a:solidFill>
              <a:headEnd type="triangle" w="lg" len="lg"/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5" name="TextBox 24">
            <a:extLst>
              <a:ext uri="{FF2B5EF4-FFF2-40B4-BE49-F238E27FC236}">
                <a16:creationId xmlns:a16="http://schemas.microsoft.com/office/drawing/2014/main" id="{D6ECFBBD-2748-C81A-CF1E-29F1A0FC3CA8}"/>
              </a:ext>
            </a:extLst>
          </p:cNvPr>
          <p:cNvSpPr txBox="1"/>
          <p:nvPr/>
        </p:nvSpPr>
        <p:spPr>
          <a:xfrm>
            <a:off x="133700" y="820619"/>
            <a:ext cx="89755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Four identical blocks of wood are placed touching a table as shown in the diagram.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605B638E-9488-4196-5357-F659F3ED47B2}"/>
              </a:ext>
            </a:extLst>
          </p:cNvPr>
          <p:cNvSpPr/>
          <p:nvPr/>
        </p:nvSpPr>
        <p:spPr>
          <a:xfrm>
            <a:off x="7800677" y="5813162"/>
            <a:ext cx="990977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GB" sz="2000" b="1" dirty="0">
                <a:latin typeface="Bradley Hand ITC" panose="03070402050302030203" pitchFamily="66" charset="0"/>
              </a:rPr>
              <a:t>SIC_94</a:t>
            </a:r>
          </a:p>
        </p:txBody>
      </p:sp>
    </p:spTree>
    <p:extLst>
      <p:ext uri="{BB962C8B-B14F-4D97-AF65-F5344CB8AC3E}">
        <p14:creationId xmlns:p14="http://schemas.microsoft.com/office/powerpoint/2010/main" val="123068473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EBF3AA2C-07BF-3C58-A22F-F9BD24A7197A}"/>
              </a:ext>
            </a:extLst>
          </p:cNvPr>
          <p:cNvSpPr/>
          <p:nvPr/>
        </p:nvSpPr>
        <p:spPr>
          <a:xfrm>
            <a:off x="2383490" y="1118328"/>
            <a:ext cx="4377021" cy="5029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GB" sz="2000" dirty="0">
                <a:latin typeface="Comic Sans MS" panose="030F0702030302020204" pitchFamily="66" charset="0"/>
              </a:rPr>
              <a:t>Find the height of the table.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DC9D58D-48AF-B964-91FB-0217FF257212}"/>
              </a:ext>
            </a:extLst>
          </p:cNvPr>
          <p:cNvSpPr txBox="1"/>
          <p:nvPr/>
        </p:nvSpPr>
        <p:spPr>
          <a:xfrm>
            <a:off x="2151802" y="152400"/>
            <a:ext cx="484039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latin typeface="Comic Sans MS" panose="030F0702030302020204" pitchFamily="66" charset="0"/>
              </a:rPr>
              <a:t>Kitchen Table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4A784EA2-3566-A78D-EC2B-120D222F5F8D}"/>
              </a:ext>
            </a:extLst>
          </p:cNvPr>
          <p:cNvSpPr txBox="1"/>
          <p:nvPr/>
        </p:nvSpPr>
        <p:spPr>
          <a:xfrm>
            <a:off x="133700" y="5943542"/>
            <a:ext cx="257960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>
                <a:latin typeface="Comic Sans MS" panose="030F0702030302020204" pitchFamily="66" charset="0"/>
              </a:rPr>
              <a:t>(not drawn to scale)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461C3A1-B771-2889-BF80-ADC049AC0137}"/>
              </a:ext>
            </a:extLst>
          </p:cNvPr>
          <p:cNvSpPr/>
          <p:nvPr/>
        </p:nvSpPr>
        <p:spPr>
          <a:xfrm>
            <a:off x="1981201" y="2966148"/>
            <a:ext cx="252000" cy="2520000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  <a:ln>
            <a:solidFill>
              <a:schemeClr val="bg2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1EBE0F6-6D48-1D50-7EE0-7E1FDD8625DD}"/>
              </a:ext>
            </a:extLst>
          </p:cNvPr>
          <p:cNvSpPr/>
          <p:nvPr/>
        </p:nvSpPr>
        <p:spPr>
          <a:xfrm>
            <a:off x="4823953" y="2966148"/>
            <a:ext cx="252000" cy="2520000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  <a:ln>
            <a:solidFill>
              <a:schemeClr val="bg2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72465C1A-6975-D9FB-B39C-60A27B2F1BC5}"/>
              </a:ext>
            </a:extLst>
          </p:cNvPr>
          <p:cNvCxnSpPr/>
          <p:nvPr/>
        </p:nvCxnSpPr>
        <p:spPr>
          <a:xfrm>
            <a:off x="419100" y="5534244"/>
            <a:ext cx="5705475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angle 13">
            <a:extLst>
              <a:ext uri="{FF2B5EF4-FFF2-40B4-BE49-F238E27FC236}">
                <a16:creationId xmlns:a16="http://schemas.microsoft.com/office/drawing/2014/main" id="{0A0BEBE8-3A3C-6004-C680-FBBBE35A6E2D}"/>
              </a:ext>
            </a:extLst>
          </p:cNvPr>
          <p:cNvSpPr/>
          <p:nvPr/>
        </p:nvSpPr>
        <p:spPr>
          <a:xfrm rot="5400000">
            <a:off x="4780157" y="2191323"/>
            <a:ext cx="699799" cy="276224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solidFill>
              <a:schemeClr val="bg2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D362949A-C711-1F95-A05E-B38ADD0D3017}"/>
              </a:ext>
            </a:extLst>
          </p:cNvPr>
          <p:cNvSpPr/>
          <p:nvPr/>
        </p:nvSpPr>
        <p:spPr>
          <a:xfrm rot="5400000">
            <a:off x="1476781" y="4998609"/>
            <a:ext cx="699799" cy="276224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solidFill>
              <a:schemeClr val="bg2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F55B518F-3790-3B52-07F2-BAC671DD0CB3}"/>
              </a:ext>
            </a:extLst>
          </p:cNvPr>
          <p:cNvSpPr/>
          <p:nvPr/>
        </p:nvSpPr>
        <p:spPr>
          <a:xfrm>
            <a:off x="5099244" y="5214796"/>
            <a:ext cx="699799" cy="276224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solidFill>
              <a:schemeClr val="bg2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2F33455F-9DD8-A4A8-1695-660A2D11664B}"/>
              </a:ext>
            </a:extLst>
          </p:cNvPr>
          <p:cNvSpPr/>
          <p:nvPr/>
        </p:nvSpPr>
        <p:spPr>
          <a:xfrm>
            <a:off x="1786094" y="2400420"/>
            <a:ext cx="699799" cy="276224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solidFill>
              <a:schemeClr val="bg2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1EA34514-75A7-BCEB-A788-15EBF8DFDF0B}"/>
              </a:ext>
            </a:extLst>
          </p:cNvPr>
          <p:cNvGrpSpPr/>
          <p:nvPr/>
        </p:nvGrpSpPr>
        <p:grpSpPr>
          <a:xfrm>
            <a:off x="5357567" y="1979535"/>
            <a:ext cx="1167877" cy="3225736"/>
            <a:chOff x="-12803" y="1101213"/>
            <a:chExt cx="1167877" cy="3225736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2" name="TextBox 21">
                  <a:extLst>
                    <a:ext uri="{FF2B5EF4-FFF2-40B4-BE49-F238E27FC236}">
                      <a16:creationId xmlns:a16="http://schemas.microsoft.com/office/drawing/2014/main" id="{D0B7808C-81D0-01E3-4B8E-5A13E3DC704A}"/>
                    </a:ext>
                  </a:extLst>
                </p:cNvPr>
                <p:cNvSpPr txBox="1"/>
                <p:nvPr/>
              </p:nvSpPr>
              <p:spPr>
                <a:xfrm>
                  <a:off x="50174" y="2214004"/>
                  <a:ext cx="1104900" cy="52322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14:m>
                    <m:oMath xmlns:m="http://schemas.openxmlformats.org/officeDocument/2006/math">
                      <m:r>
                        <a:rPr lang="en-GB" sz="2800" b="0" i="1" dirty="0" smtClean="0">
                          <a:latin typeface="Cambria Math" panose="02040503050406030204" pitchFamily="18" charset="0"/>
                        </a:rPr>
                        <m:t>93</m:t>
                      </m:r>
                    </m:oMath>
                  </a14:m>
                  <a:r>
                    <a:rPr lang="en-GB" sz="2800" dirty="0"/>
                    <a:t> cm</a:t>
                  </a:r>
                </a:p>
              </p:txBody>
            </p:sp>
          </mc:Choice>
          <mc:Fallback xmlns="">
            <p:sp>
              <p:nvSpPr>
                <p:cNvPr id="22" name="TextBox 21">
                  <a:extLst>
                    <a:ext uri="{FF2B5EF4-FFF2-40B4-BE49-F238E27FC236}">
                      <a16:creationId xmlns:a16="http://schemas.microsoft.com/office/drawing/2014/main" id="{D0B7808C-81D0-01E3-4B8E-5A13E3DC704A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0174" y="2214004"/>
                  <a:ext cx="1104900" cy="523220"/>
                </a:xfrm>
                <a:prstGeom prst="rect">
                  <a:avLst/>
                </a:prstGeom>
                <a:blipFill>
                  <a:blip r:embed="rId4"/>
                  <a:stretch>
                    <a:fillRect t="-10465" r="-10497" b="-32558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23" name="Straight Arrow Connector 22">
              <a:extLst>
                <a:ext uri="{FF2B5EF4-FFF2-40B4-BE49-F238E27FC236}">
                  <a16:creationId xmlns:a16="http://schemas.microsoft.com/office/drawing/2014/main" id="{80E3711E-EA88-881B-8396-1EE34C8DE84F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-12803" y="1101213"/>
              <a:ext cx="0" cy="3225736"/>
            </a:xfrm>
            <a:prstGeom prst="straightConnector1">
              <a:avLst/>
            </a:prstGeom>
            <a:ln w="12700">
              <a:solidFill>
                <a:schemeClr val="tx1"/>
              </a:solidFill>
              <a:headEnd type="triangle" w="lg" len="lg"/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" name="Rectangle 8">
            <a:extLst>
              <a:ext uri="{FF2B5EF4-FFF2-40B4-BE49-F238E27FC236}">
                <a16:creationId xmlns:a16="http://schemas.microsoft.com/office/drawing/2014/main" id="{60530E89-C674-686E-E4AF-23845929C2DA}"/>
              </a:ext>
            </a:extLst>
          </p:cNvPr>
          <p:cNvSpPr/>
          <p:nvPr/>
        </p:nvSpPr>
        <p:spPr>
          <a:xfrm rot="5400000">
            <a:off x="3394691" y="1082953"/>
            <a:ext cx="264881" cy="3482075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  <a:ln>
            <a:solidFill>
              <a:schemeClr val="bg2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ECEF946E-C80D-97E3-E634-983499A4EA98}"/>
              </a:ext>
            </a:extLst>
          </p:cNvPr>
          <p:cNvGrpSpPr/>
          <p:nvPr/>
        </p:nvGrpSpPr>
        <p:grpSpPr>
          <a:xfrm>
            <a:off x="514350" y="2390895"/>
            <a:ext cx="1175274" cy="2395926"/>
            <a:chOff x="-45077" y="1101213"/>
            <a:chExt cx="1175274" cy="2395926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5" name="TextBox 44">
                  <a:extLst>
                    <a:ext uri="{FF2B5EF4-FFF2-40B4-BE49-F238E27FC236}">
                      <a16:creationId xmlns:a16="http://schemas.microsoft.com/office/drawing/2014/main" id="{CD0B29B1-5CB6-90EE-8DAB-6FBDD49CB2D1}"/>
                    </a:ext>
                  </a:extLst>
                </p:cNvPr>
                <p:cNvSpPr txBox="1"/>
                <p:nvPr/>
              </p:nvSpPr>
              <p:spPr>
                <a:xfrm>
                  <a:off x="-45077" y="2214004"/>
                  <a:ext cx="1135151" cy="52322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14:m>
                    <m:oMath xmlns:m="http://schemas.openxmlformats.org/officeDocument/2006/math">
                      <m:r>
                        <a:rPr lang="en-GB" sz="2800" i="1" dirty="0">
                          <a:latin typeface="Cambria Math" panose="02040503050406030204" pitchFamily="18" charset="0"/>
                        </a:rPr>
                        <m:t>7</m:t>
                      </m:r>
                      <m:r>
                        <a:rPr lang="en-GB" sz="2800" b="0" i="1" dirty="0" smtClean="0">
                          <a:latin typeface="Cambria Math" panose="02040503050406030204" pitchFamily="18" charset="0"/>
                        </a:rPr>
                        <m:t>1</m:t>
                      </m:r>
                    </m:oMath>
                  </a14:m>
                  <a:r>
                    <a:rPr lang="en-GB" sz="2800" dirty="0"/>
                    <a:t> cm</a:t>
                  </a:r>
                </a:p>
              </p:txBody>
            </p:sp>
          </mc:Choice>
          <mc:Fallback xmlns="">
            <p:sp>
              <p:nvSpPr>
                <p:cNvPr id="45" name="TextBox 44">
                  <a:extLst>
                    <a:ext uri="{FF2B5EF4-FFF2-40B4-BE49-F238E27FC236}">
                      <a16:creationId xmlns:a16="http://schemas.microsoft.com/office/drawing/2014/main" id="{CD0B29B1-5CB6-90EE-8DAB-6FBDD49CB2D1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-45077" y="2214004"/>
                  <a:ext cx="1135151" cy="523220"/>
                </a:xfrm>
                <a:prstGeom prst="rect">
                  <a:avLst/>
                </a:prstGeom>
                <a:blipFill>
                  <a:blip r:embed="rId5"/>
                  <a:stretch>
                    <a:fillRect t="-11628" r="-6952" b="-32558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21" name="Straight Arrow Connector 20">
              <a:extLst>
                <a:ext uri="{FF2B5EF4-FFF2-40B4-BE49-F238E27FC236}">
                  <a16:creationId xmlns:a16="http://schemas.microsoft.com/office/drawing/2014/main" id="{D30178F8-3D9D-2BC2-CD9B-3527AE3D1A3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130197" y="1101213"/>
              <a:ext cx="0" cy="2395926"/>
            </a:xfrm>
            <a:prstGeom prst="straightConnector1">
              <a:avLst/>
            </a:prstGeom>
            <a:ln w="12700">
              <a:solidFill>
                <a:schemeClr val="tx1"/>
              </a:solidFill>
              <a:headEnd type="triangle" w="lg" len="lg"/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5" name="TextBox 24">
            <a:extLst>
              <a:ext uri="{FF2B5EF4-FFF2-40B4-BE49-F238E27FC236}">
                <a16:creationId xmlns:a16="http://schemas.microsoft.com/office/drawing/2014/main" id="{D6ECFBBD-2748-C81A-CF1E-29F1A0FC3CA8}"/>
              </a:ext>
            </a:extLst>
          </p:cNvPr>
          <p:cNvSpPr txBox="1"/>
          <p:nvPr/>
        </p:nvSpPr>
        <p:spPr>
          <a:xfrm>
            <a:off x="133700" y="820619"/>
            <a:ext cx="89755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Four identical blocks of wood are placed touching a table as shown in the diagram.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8A94F763-A228-65D8-6C77-6978089E302A}"/>
              </a:ext>
            </a:extLst>
          </p:cNvPr>
          <p:cNvSpPr/>
          <p:nvPr/>
        </p:nvSpPr>
        <p:spPr>
          <a:xfrm>
            <a:off x="7800677" y="5813162"/>
            <a:ext cx="990977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GB" sz="2000" b="1" dirty="0">
                <a:latin typeface="Bradley Hand ITC" panose="03070402050302030203" pitchFamily="66" charset="0"/>
              </a:rPr>
              <a:t>SIC_94</a:t>
            </a:r>
          </a:p>
        </p:txBody>
      </p:sp>
    </p:spTree>
    <p:extLst>
      <p:ext uri="{BB962C8B-B14F-4D97-AF65-F5344CB8AC3E}">
        <p14:creationId xmlns:p14="http://schemas.microsoft.com/office/powerpoint/2010/main" val="1287973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>
            <a:extLst>
              <a:ext uri="{FF2B5EF4-FFF2-40B4-BE49-F238E27FC236}">
                <a16:creationId xmlns:a16="http://schemas.microsoft.com/office/drawing/2014/main" id="{9DC9D58D-48AF-B964-91FB-0217FF257212}"/>
              </a:ext>
            </a:extLst>
          </p:cNvPr>
          <p:cNvSpPr txBox="1"/>
          <p:nvPr/>
        </p:nvSpPr>
        <p:spPr>
          <a:xfrm>
            <a:off x="2151802" y="152400"/>
            <a:ext cx="484039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latin typeface="Comic Sans MS" panose="030F0702030302020204" pitchFamily="66" charset="0"/>
              </a:rPr>
              <a:t>Kitchen Table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24">
                <a:extLst>
                  <a:ext uri="{FF2B5EF4-FFF2-40B4-BE49-F238E27FC236}">
                    <a16:creationId xmlns:a16="http://schemas.microsoft.com/office/drawing/2014/main" id="{D6ECFBBD-2748-C81A-CF1E-29F1A0FC3CA8}"/>
                  </a:ext>
                </a:extLst>
              </p:cNvPr>
              <p:cNvSpPr txBox="1"/>
              <p:nvPr/>
            </p:nvSpPr>
            <p:spPr>
              <a:xfrm>
                <a:off x="4752075" y="1013700"/>
                <a:ext cx="4164146" cy="420127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en-GB" dirty="0">
                    <a:latin typeface="Comic Sans MS" panose="030F0702030302020204" pitchFamily="66" charset="0"/>
                  </a:rPr>
                  <a:t>Let the height of the table be </a:t>
                </a:r>
                <a14:m>
                  <m:oMath xmlns:m="http://schemas.openxmlformats.org/officeDocument/2006/math">
                    <m:r>
                      <a:rPr lang="en-GB" b="1" i="1" dirty="0" smtClean="0">
                        <a:latin typeface="Cambria Math" panose="02040503050406030204" pitchFamily="18" charset="0"/>
                      </a:rPr>
                      <m:t>𝑯</m:t>
                    </m:r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 cm and the dimensions of the blocks of wood be </a:t>
                </a:r>
                <a14:m>
                  <m:oMath xmlns:m="http://schemas.openxmlformats.org/officeDocument/2006/math">
                    <m:r>
                      <a:rPr lang="en-GB" b="1" i="1" dirty="0" smtClean="0">
                        <a:latin typeface="Cambria Math" panose="02040503050406030204" pitchFamily="18" charset="0"/>
                      </a:rPr>
                      <m:t>𝒂</m:t>
                    </m:r>
                    <m:r>
                      <a:rPr lang="en-GB" b="1" i="1" dirty="0" smtClean="0">
                        <a:latin typeface="Cambria Math" panose="02040503050406030204" pitchFamily="18" charset="0"/>
                      </a:rPr>
                      <m:t>,</m:t>
                    </m:r>
                    <m:r>
                      <a:rPr lang="en-GB" b="1" i="1" dirty="0" smtClean="0">
                        <a:latin typeface="Cambria Math" panose="02040503050406030204" pitchFamily="18" charset="0"/>
                      </a:rPr>
                      <m:t>𝒃</m:t>
                    </m:r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 cm.</a:t>
                </a:r>
              </a:p>
              <a:p>
                <a:pPr>
                  <a:lnSpc>
                    <a:spcPct val="150000"/>
                  </a:lnSpc>
                </a:pPr>
                <a:endParaRPr lang="en-GB" dirty="0">
                  <a:latin typeface="Comic Sans MS" panose="030F0702030302020204" pitchFamily="66" charset="0"/>
                </a:endParaRPr>
              </a:p>
              <a:p>
                <a:pPr>
                  <a:lnSpc>
                    <a:spcPct val="150000"/>
                  </a:lnSpc>
                </a:pPr>
                <a:r>
                  <a:rPr lang="en-GB" dirty="0">
                    <a:latin typeface="Comic Sans MS" panose="030F0702030302020204" pitchFamily="66" charset="0"/>
                  </a:rPr>
                  <a:t>We can form two equations:</a:t>
                </a:r>
              </a:p>
              <a:p>
                <a:pPr>
                  <a:lnSpc>
                    <a:spcPct val="150000"/>
                  </a:lnSpc>
                </a:pPr>
                <a:r>
                  <a:rPr lang="en-GB" dirty="0"/>
                  <a:t>	  </a:t>
                </a:r>
                <a14:m>
                  <m:oMath xmlns:m="http://schemas.openxmlformats.org/officeDocument/2006/math">
                    <m:r>
                      <a:rPr lang="en-GB" b="0" i="0" dirty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GB" i="1" dirty="0" smtClean="0">
                        <a:latin typeface="Cambria Math" panose="02040503050406030204" pitchFamily="18" charset="0"/>
                      </a:rPr>
                      <m:t>𝐻</m:t>
                    </m:r>
                    <m:r>
                      <a:rPr lang="en-GB" i="1" dirty="0" smtClean="0">
                        <a:latin typeface="Cambria Math" panose="02040503050406030204" pitchFamily="18" charset="0"/>
                      </a:rPr>
                      <m:t>=84+</m:t>
                    </m:r>
                    <m:r>
                      <a:rPr lang="en-GB" i="1" dirty="0" smtClean="0">
                        <a:latin typeface="Cambria Math" panose="02040503050406030204" pitchFamily="18" charset="0"/>
                      </a:rPr>
                      <m:t>𝑎</m:t>
                    </m:r>
                    <m:r>
                      <a:rPr lang="en-GB" b="0" i="1" dirty="0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GB" b="0" i="1" dirty="0" smtClean="0">
                        <a:latin typeface="Cambria Math" panose="02040503050406030204" pitchFamily="18" charset="0"/>
                      </a:rPr>
                      <m:t>𝑏</m:t>
                    </m:r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		</a:t>
                </a:r>
                <a:r>
                  <a:rPr lang="en-GB" sz="1600" dirty="0">
                    <a:latin typeface="Comic Sans MS" panose="030F0702030302020204" pitchFamily="66" charset="0"/>
                  </a:rPr>
                  <a:t>(1)</a:t>
                </a:r>
                <a:endParaRPr lang="en-GB" dirty="0">
                  <a:latin typeface="Comic Sans MS" panose="030F0702030302020204" pitchFamily="66" charset="0"/>
                </a:endParaRPr>
              </a:p>
              <a:p>
                <a:pPr>
                  <a:lnSpc>
                    <a:spcPct val="150000"/>
                  </a:lnSpc>
                </a:pPr>
                <a:r>
                  <a:rPr lang="en-GB" dirty="0"/>
                  <a:t>	   </a:t>
                </a:r>
                <a14:m>
                  <m:oMath xmlns:m="http://schemas.openxmlformats.org/officeDocument/2006/math">
                    <m:r>
                      <a:rPr lang="en-GB" i="1" dirty="0">
                        <a:latin typeface="Cambria Math" panose="02040503050406030204" pitchFamily="18" charset="0"/>
                      </a:rPr>
                      <m:t>𝐻</m:t>
                    </m:r>
                    <m:r>
                      <a:rPr lang="en-GB" i="1" dirty="0">
                        <a:latin typeface="Cambria Math" panose="02040503050406030204" pitchFamily="18" charset="0"/>
                      </a:rPr>
                      <m:t>=96+</m:t>
                    </m:r>
                    <m:r>
                      <a:rPr lang="en-GB" b="0" i="1" dirty="0" smtClean="0">
                        <a:latin typeface="Cambria Math" panose="02040503050406030204" pitchFamily="18" charset="0"/>
                      </a:rPr>
                      <m:t>𝑏</m:t>
                    </m:r>
                    <m:r>
                      <a:rPr lang="en-GB" b="0" i="1" dirty="0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GB" b="0" i="1" dirty="0" smtClean="0">
                        <a:latin typeface="Cambria Math" panose="02040503050406030204" pitchFamily="18" charset="0"/>
                      </a:rPr>
                      <m:t>𝑎</m:t>
                    </m:r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		</a:t>
                </a:r>
                <a:r>
                  <a:rPr lang="en-GB" sz="1600" dirty="0">
                    <a:latin typeface="Comic Sans MS" panose="030F0702030302020204" pitchFamily="66" charset="0"/>
                  </a:rPr>
                  <a:t>(2)</a:t>
                </a:r>
                <a:endParaRPr lang="en-GB" dirty="0">
                  <a:latin typeface="Comic Sans MS" panose="030F0702030302020204" pitchFamily="66" charset="0"/>
                </a:endParaRPr>
              </a:p>
              <a:p>
                <a:pPr>
                  <a:lnSpc>
                    <a:spcPct val="150000"/>
                  </a:lnSpc>
                </a:pPr>
                <a:r>
                  <a:rPr lang="en-GB" dirty="0">
                    <a:latin typeface="Comic Sans MS" panose="030F0702030302020204" pitchFamily="66" charset="0"/>
                  </a:rPr>
                  <a:t>Adding equations </a:t>
                </a:r>
                <a:r>
                  <a:rPr lang="en-GB" sz="1600" dirty="0">
                    <a:latin typeface="Comic Sans MS" panose="030F0702030302020204" pitchFamily="66" charset="0"/>
                  </a:rPr>
                  <a:t>(1)</a:t>
                </a:r>
                <a:r>
                  <a:rPr lang="en-GB" dirty="0">
                    <a:latin typeface="Comic Sans MS" panose="030F0702030302020204" pitchFamily="66" charset="0"/>
                  </a:rPr>
                  <a:t> and </a:t>
                </a:r>
                <a:r>
                  <a:rPr lang="en-GB" sz="1600" dirty="0">
                    <a:latin typeface="Comic Sans MS" panose="030F0702030302020204" pitchFamily="66" charset="0"/>
                  </a:rPr>
                  <a:t>(2)</a:t>
                </a:r>
                <a:r>
                  <a:rPr lang="en-GB" dirty="0">
                    <a:latin typeface="Comic Sans MS" panose="030F0702030302020204" pitchFamily="66" charset="0"/>
                  </a:rPr>
                  <a:t> gives:</a:t>
                </a:r>
              </a:p>
              <a:p>
                <a:pPr>
                  <a:lnSpc>
                    <a:spcPct val="150000"/>
                  </a:lnSpc>
                </a:pPr>
                <a:r>
                  <a:rPr lang="en-GB" b="0" dirty="0"/>
                  <a:t>	</a:t>
                </a:r>
                <a14:m>
                  <m:oMath xmlns:m="http://schemas.openxmlformats.org/officeDocument/2006/math">
                    <m:r>
                      <a:rPr lang="en-GB" b="0" i="1" dirty="0" smtClean="0">
                        <a:latin typeface="Cambria Math" panose="02040503050406030204" pitchFamily="18" charset="0"/>
                      </a:rPr>
                      <m:t>2</m:t>
                    </m:r>
                    <m:r>
                      <a:rPr lang="en-GB" i="1" dirty="0">
                        <a:latin typeface="Cambria Math" panose="02040503050406030204" pitchFamily="18" charset="0"/>
                      </a:rPr>
                      <m:t>𝐻</m:t>
                    </m:r>
                    <m:r>
                      <a:rPr lang="en-GB" i="1" dirty="0">
                        <a:latin typeface="Cambria Math" panose="02040503050406030204" pitchFamily="18" charset="0"/>
                      </a:rPr>
                      <m:t>=180</m:t>
                    </m:r>
                  </m:oMath>
                </a14:m>
                <a:endParaRPr lang="en-GB" dirty="0">
                  <a:latin typeface="Comic Sans MS" panose="030F0702030302020204" pitchFamily="66" charset="0"/>
                </a:endParaRPr>
              </a:p>
              <a:p>
                <a:pPr>
                  <a:lnSpc>
                    <a:spcPct val="150000"/>
                  </a:lnSpc>
                </a:pPr>
                <a:r>
                  <a:rPr lang="en-GB" dirty="0">
                    <a:latin typeface="Comic Sans MS" panose="030F0702030302020204" pitchFamily="66" charset="0"/>
                  </a:rPr>
                  <a:t>So 	</a:t>
                </a:r>
                <a14:m>
                  <m:oMath xmlns:m="http://schemas.openxmlformats.org/officeDocument/2006/math">
                    <m:r>
                      <a:rPr lang="en-GB" b="0" i="0" dirty="0" smtClean="0">
                        <a:latin typeface="Cambria Math" panose="02040503050406030204" pitchFamily="18" charset="0"/>
                      </a:rPr>
                      <m:t>   </m:t>
                    </m:r>
                    <m:r>
                      <a:rPr lang="en-GB" i="1" dirty="0" smtClean="0">
                        <a:latin typeface="Cambria Math" panose="02040503050406030204" pitchFamily="18" charset="0"/>
                      </a:rPr>
                      <m:t>𝐻</m:t>
                    </m:r>
                    <m:r>
                      <a:rPr lang="en-GB" i="1" dirty="0" smtClean="0">
                        <a:latin typeface="Cambria Math" panose="02040503050406030204" pitchFamily="18" charset="0"/>
                      </a:rPr>
                      <m:t>=90</m:t>
                    </m:r>
                  </m:oMath>
                </a14:m>
                <a:endParaRPr lang="en-GB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25" name="TextBox 24">
                <a:extLst>
                  <a:ext uri="{FF2B5EF4-FFF2-40B4-BE49-F238E27FC236}">
                    <a16:creationId xmlns:a16="http://schemas.microsoft.com/office/drawing/2014/main" id="{D6ECFBBD-2748-C81A-CF1E-29F1A0FC3CA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52075" y="1013700"/>
                <a:ext cx="4164146" cy="4201278"/>
              </a:xfrm>
              <a:prstGeom prst="rect">
                <a:avLst/>
              </a:prstGeom>
              <a:blipFill>
                <a:blip r:embed="rId2"/>
                <a:stretch>
                  <a:fillRect l="-1318" b="-145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3" name="Picture 2">
            <a:extLst>
              <a:ext uri="{FF2B5EF4-FFF2-40B4-BE49-F238E27FC236}">
                <a16:creationId xmlns:a16="http://schemas.microsoft.com/office/drawing/2014/main" id="{4CBA5074-F782-02A5-EF9F-5F58E6460BC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7781" y="1918995"/>
            <a:ext cx="4164146" cy="2494405"/>
          </a:xfrm>
          <a:prstGeom prst="rect">
            <a:avLst/>
          </a:prstGeom>
        </p:spPr>
      </p:pic>
      <p:grpSp>
        <p:nvGrpSpPr>
          <p:cNvPr id="18" name="Group 17">
            <a:extLst>
              <a:ext uri="{FF2B5EF4-FFF2-40B4-BE49-F238E27FC236}">
                <a16:creationId xmlns:a16="http://schemas.microsoft.com/office/drawing/2014/main" id="{F8D2352C-0808-3F7C-4A38-043A4A0640FE}"/>
              </a:ext>
            </a:extLst>
          </p:cNvPr>
          <p:cNvGrpSpPr/>
          <p:nvPr/>
        </p:nvGrpSpPr>
        <p:grpSpPr>
          <a:xfrm>
            <a:off x="1829803" y="2467506"/>
            <a:ext cx="1135151" cy="1899957"/>
            <a:chOff x="1829803" y="2467506"/>
            <a:chExt cx="1135151" cy="1899957"/>
          </a:xfrm>
        </p:grpSpPr>
        <p:cxnSp>
          <p:nvCxnSpPr>
            <p:cNvPr id="8" name="Straight Arrow Connector 7">
              <a:extLst>
                <a:ext uri="{FF2B5EF4-FFF2-40B4-BE49-F238E27FC236}">
                  <a16:creationId xmlns:a16="http://schemas.microsoft.com/office/drawing/2014/main" id="{F1A61844-1877-3B80-AD2C-1E3D37A72A3E}"/>
                </a:ext>
              </a:extLst>
            </p:cNvPr>
            <p:cNvCxnSpPr>
              <a:cxnSpLocks/>
            </p:cNvCxnSpPr>
            <p:nvPr/>
          </p:nvCxnSpPr>
          <p:spPr>
            <a:xfrm>
              <a:off x="2566220" y="2467506"/>
              <a:ext cx="0" cy="1899957"/>
            </a:xfrm>
            <a:prstGeom prst="straightConnector1">
              <a:avLst/>
            </a:prstGeom>
            <a:ln w="38100"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" name="TextBox 12">
                  <a:extLst>
                    <a:ext uri="{FF2B5EF4-FFF2-40B4-BE49-F238E27FC236}">
                      <a16:creationId xmlns:a16="http://schemas.microsoft.com/office/drawing/2014/main" id="{B7C977A9-0E9D-B55F-4488-AF1128303956}"/>
                    </a:ext>
                  </a:extLst>
                </p:cNvPr>
                <p:cNvSpPr txBox="1"/>
                <p:nvPr/>
              </p:nvSpPr>
              <p:spPr>
                <a:xfrm>
                  <a:off x="1829803" y="3228945"/>
                  <a:ext cx="1135151" cy="40011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14:m>
                    <m:oMath xmlns:m="http://schemas.openxmlformats.org/officeDocument/2006/math">
                      <m:r>
                        <a:rPr lang="en-GB" sz="2000" b="0" i="1" dirty="0" smtClean="0">
                          <a:latin typeface="Cambria Math" panose="02040503050406030204" pitchFamily="18" charset="0"/>
                        </a:rPr>
                        <m:t>𝐻</m:t>
                      </m:r>
                    </m:oMath>
                  </a14:m>
                  <a:r>
                    <a:rPr lang="en-GB" sz="2000" dirty="0"/>
                    <a:t> cm</a:t>
                  </a:r>
                </a:p>
              </p:txBody>
            </p:sp>
          </mc:Choice>
          <mc:Fallback xmlns="">
            <p:sp>
              <p:nvSpPr>
                <p:cNvPr id="13" name="TextBox 12">
                  <a:extLst>
                    <a:ext uri="{FF2B5EF4-FFF2-40B4-BE49-F238E27FC236}">
                      <a16:creationId xmlns:a16="http://schemas.microsoft.com/office/drawing/2014/main" id="{B7C977A9-0E9D-B55F-4488-AF1128303956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829803" y="3228945"/>
                  <a:ext cx="1135151" cy="400110"/>
                </a:xfrm>
                <a:prstGeom prst="rect">
                  <a:avLst/>
                </a:prstGeom>
                <a:blipFill>
                  <a:blip r:embed="rId4"/>
                  <a:stretch>
                    <a:fillRect t="-9231" b="-27692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20" name="Group 19">
            <a:extLst>
              <a:ext uri="{FF2B5EF4-FFF2-40B4-BE49-F238E27FC236}">
                <a16:creationId xmlns:a16="http://schemas.microsoft.com/office/drawing/2014/main" id="{692A02D4-9D07-51CF-46E4-B1012A507E19}"/>
              </a:ext>
            </a:extLst>
          </p:cNvPr>
          <p:cNvGrpSpPr/>
          <p:nvPr/>
        </p:nvGrpSpPr>
        <p:grpSpPr>
          <a:xfrm>
            <a:off x="2483036" y="2017474"/>
            <a:ext cx="1135151" cy="450032"/>
            <a:chOff x="1923609" y="-283589"/>
            <a:chExt cx="1135151" cy="450032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4" name="TextBox 23">
                  <a:extLst>
                    <a:ext uri="{FF2B5EF4-FFF2-40B4-BE49-F238E27FC236}">
                      <a16:creationId xmlns:a16="http://schemas.microsoft.com/office/drawing/2014/main" id="{C0BA6A67-EEBF-5954-3874-2C675AAFBB9C}"/>
                    </a:ext>
                  </a:extLst>
                </p:cNvPr>
                <p:cNvSpPr txBox="1"/>
                <p:nvPr/>
              </p:nvSpPr>
              <p:spPr>
                <a:xfrm>
                  <a:off x="1923609" y="-283589"/>
                  <a:ext cx="1135151" cy="40011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14:m>
                    <m:oMath xmlns:m="http://schemas.openxmlformats.org/officeDocument/2006/math">
                      <m:r>
                        <a:rPr lang="en-GB" sz="2000" b="0" i="1" dirty="0" smtClean="0">
                          <a:latin typeface="Cambria Math" panose="02040503050406030204" pitchFamily="18" charset="0"/>
                        </a:rPr>
                        <m:t>𝑎</m:t>
                      </m:r>
                    </m:oMath>
                  </a14:m>
                  <a:r>
                    <a:rPr lang="en-GB" sz="2000" dirty="0"/>
                    <a:t> cm</a:t>
                  </a:r>
                </a:p>
              </p:txBody>
            </p:sp>
          </mc:Choice>
          <mc:Fallback xmlns="">
            <p:sp>
              <p:nvSpPr>
                <p:cNvPr id="24" name="TextBox 23">
                  <a:extLst>
                    <a:ext uri="{FF2B5EF4-FFF2-40B4-BE49-F238E27FC236}">
                      <a16:creationId xmlns:a16="http://schemas.microsoft.com/office/drawing/2014/main" id="{C0BA6A67-EEBF-5954-3874-2C675AAFBB9C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923609" y="-283589"/>
                  <a:ext cx="1135151" cy="400110"/>
                </a:xfrm>
                <a:prstGeom prst="rect">
                  <a:avLst/>
                </a:prstGeom>
                <a:blipFill>
                  <a:blip r:embed="rId5"/>
                  <a:stretch>
                    <a:fillRect t="-9091" b="-25758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27" name="Straight Arrow Connector 26">
              <a:extLst>
                <a:ext uri="{FF2B5EF4-FFF2-40B4-BE49-F238E27FC236}">
                  <a16:creationId xmlns:a16="http://schemas.microsoft.com/office/drawing/2014/main" id="{1F144961-8431-8935-40E8-86B9F2A772B6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612633" y="-283589"/>
              <a:ext cx="0" cy="450032"/>
            </a:xfrm>
            <a:prstGeom prst="straightConnector1">
              <a:avLst/>
            </a:prstGeom>
            <a:ln w="12700">
              <a:solidFill>
                <a:schemeClr val="tx1"/>
              </a:solidFill>
              <a:headEnd type="triangle" w="lg" len="med"/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4" name="Group 43">
            <a:extLst>
              <a:ext uri="{FF2B5EF4-FFF2-40B4-BE49-F238E27FC236}">
                <a16:creationId xmlns:a16="http://schemas.microsoft.com/office/drawing/2014/main" id="{2453FE1F-C894-503D-0EEF-4C56E6B29C7C}"/>
              </a:ext>
            </a:extLst>
          </p:cNvPr>
          <p:cNvGrpSpPr/>
          <p:nvPr/>
        </p:nvGrpSpPr>
        <p:grpSpPr>
          <a:xfrm>
            <a:off x="3093027" y="1339317"/>
            <a:ext cx="845802" cy="587228"/>
            <a:chOff x="3093027" y="1339317"/>
            <a:chExt cx="845802" cy="587228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1" name="TextBox 30">
                  <a:extLst>
                    <a:ext uri="{FF2B5EF4-FFF2-40B4-BE49-F238E27FC236}">
                      <a16:creationId xmlns:a16="http://schemas.microsoft.com/office/drawing/2014/main" id="{2A18E834-003B-EAC7-FEFE-178183BE0D50}"/>
                    </a:ext>
                  </a:extLst>
                </p:cNvPr>
                <p:cNvSpPr txBox="1"/>
                <p:nvPr/>
              </p:nvSpPr>
              <p:spPr>
                <a:xfrm>
                  <a:off x="3232577" y="1339317"/>
                  <a:ext cx="706252" cy="40011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14:m>
                    <m:oMath xmlns:m="http://schemas.openxmlformats.org/officeDocument/2006/math">
                      <m:r>
                        <a:rPr lang="en-GB" sz="2000" b="0" i="1" dirty="0" smtClean="0">
                          <a:latin typeface="Cambria Math" panose="02040503050406030204" pitchFamily="18" charset="0"/>
                        </a:rPr>
                        <m:t>𝑏</m:t>
                      </m:r>
                    </m:oMath>
                  </a14:m>
                  <a:r>
                    <a:rPr lang="en-GB" sz="2000" dirty="0"/>
                    <a:t> cm</a:t>
                  </a:r>
                </a:p>
              </p:txBody>
            </p:sp>
          </mc:Choice>
          <mc:Fallback xmlns="">
            <p:sp>
              <p:nvSpPr>
                <p:cNvPr id="31" name="TextBox 30">
                  <a:extLst>
                    <a:ext uri="{FF2B5EF4-FFF2-40B4-BE49-F238E27FC236}">
                      <a16:creationId xmlns:a16="http://schemas.microsoft.com/office/drawing/2014/main" id="{2A18E834-003B-EAC7-FEFE-178183BE0D50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232577" y="1339317"/>
                  <a:ext cx="706252" cy="400110"/>
                </a:xfrm>
                <a:prstGeom prst="rect">
                  <a:avLst/>
                </a:prstGeom>
                <a:blipFill>
                  <a:blip r:embed="rId6"/>
                  <a:stretch>
                    <a:fillRect t="-9231" r="-7759" b="-27692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37" name="Straight Connector 36">
              <a:extLst>
                <a:ext uri="{FF2B5EF4-FFF2-40B4-BE49-F238E27FC236}">
                  <a16:creationId xmlns:a16="http://schemas.microsoft.com/office/drawing/2014/main" id="{F485F433-A51F-4F2D-2E72-3E45D612B3CA}"/>
                </a:ext>
              </a:extLst>
            </p:cNvPr>
            <p:cNvCxnSpPr>
              <a:cxnSpLocks/>
            </p:cNvCxnSpPr>
            <p:nvPr/>
          </p:nvCxnSpPr>
          <p:spPr>
            <a:xfrm>
              <a:off x="3470561" y="1710545"/>
              <a:ext cx="0" cy="2160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>
              <a:extLst>
                <a:ext uri="{FF2B5EF4-FFF2-40B4-BE49-F238E27FC236}">
                  <a16:creationId xmlns:a16="http://schemas.microsoft.com/office/drawing/2014/main" id="{92913DEF-946E-8B4B-6FA4-C51EC0A334AD}"/>
                </a:ext>
              </a:extLst>
            </p:cNvPr>
            <p:cNvCxnSpPr>
              <a:cxnSpLocks/>
            </p:cNvCxnSpPr>
            <p:nvPr/>
          </p:nvCxnSpPr>
          <p:spPr>
            <a:xfrm>
              <a:off x="3283522" y="1710545"/>
              <a:ext cx="0" cy="2160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Arrow Connector 39">
              <a:extLst>
                <a:ext uri="{FF2B5EF4-FFF2-40B4-BE49-F238E27FC236}">
                  <a16:creationId xmlns:a16="http://schemas.microsoft.com/office/drawing/2014/main" id="{3904A067-D58E-5FC4-6288-49514FC0CA06}"/>
                </a:ext>
              </a:extLst>
            </p:cNvPr>
            <p:cNvCxnSpPr>
              <a:cxnSpLocks/>
            </p:cNvCxnSpPr>
            <p:nvPr/>
          </p:nvCxnSpPr>
          <p:spPr>
            <a:xfrm>
              <a:off x="3093027" y="1835727"/>
              <a:ext cx="190495" cy="0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Arrow Connector 42">
              <a:extLst>
                <a:ext uri="{FF2B5EF4-FFF2-40B4-BE49-F238E27FC236}">
                  <a16:creationId xmlns:a16="http://schemas.microsoft.com/office/drawing/2014/main" id="{4B72D121-57DB-2A06-1BC2-78BB73431ABB}"/>
                </a:ext>
              </a:extLst>
            </p:cNvPr>
            <p:cNvCxnSpPr>
              <a:cxnSpLocks/>
            </p:cNvCxnSpPr>
            <p:nvPr/>
          </p:nvCxnSpPr>
          <p:spPr>
            <a:xfrm rot="10800000">
              <a:off x="3470565" y="1835727"/>
              <a:ext cx="190495" cy="0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47" name="TextBox 46">
                <a:extLst>
                  <a:ext uri="{FF2B5EF4-FFF2-40B4-BE49-F238E27FC236}">
                    <a16:creationId xmlns:a16="http://schemas.microsoft.com/office/drawing/2014/main" id="{0DCAA5E3-1A3E-C537-B366-238545B7510C}"/>
                  </a:ext>
                </a:extLst>
              </p:cNvPr>
              <p:cNvSpPr txBox="1"/>
              <p:nvPr/>
            </p:nvSpPr>
            <p:spPr>
              <a:xfrm>
                <a:off x="1062279" y="5463235"/>
                <a:ext cx="6205296" cy="51328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en-GB" sz="2400" dirty="0">
                    <a:latin typeface="Comic Sans MS" panose="030F0702030302020204" pitchFamily="66" charset="0"/>
                  </a:rPr>
                  <a:t>The height of the table is </a:t>
                </a:r>
                <a14:m>
                  <m:oMath xmlns:m="http://schemas.openxmlformats.org/officeDocument/2006/math">
                    <m:r>
                      <a:rPr lang="en-GB" sz="2800" b="1" i="1" dirty="0" smtClean="0">
                        <a:latin typeface="Cambria Math" panose="02040503050406030204" pitchFamily="18" charset="0"/>
                      </a:rPr>
                      <m:t>𝟗𝟎</m:t>
                    </m:r>
                  </m:oMath>
                </a14:m>
                <a:r>
                  <a:rPr lang="en-GB" sz="2400" dirty="0">
                    <a:latin typeface="Comic Sans MS" panose="030F0702030302020204" pitchFamily="66" charset="0"/>
                  </a:rPr>
                  <a:t> cm.</a:t>
                </a:r>
                <a:endParaRPr lang="en-GB" sz="2400" dirty="0"/>
              </a:p>
            </p:txBody>
          </p:sp>
        </mc:Choice>
        <mc:Fallback xmlns="">
          <p:sp>
            <p:nvSpPr>
              <p:cNvPr id="47" name="TextBox 46">
                <a:extLst>
                  <a:ext uri="{FF2B5EF4-FFF2-40B4-BE49-F238E27FC236}">
                    <a16:creationId xmlns:a16="http://schemas.microsoft.com/office/drawing/2014/main" id="{0DCAA5E3-1A3E-C537-B366-238545B7510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62279" y="5463235"/>
                <a:ext cx="6205296" cy="513282"/>
              </a:xfrm>
              <a:prstGeom prst="rect">
                <a:avLst/>
              </a:prstGeom>
              <a:blipFill>
                <a:blip r:embed="rId7"/>
                <a:stretch>
                  <a:fillRect l="-1473" b="-2619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4887130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uiExpand="1" build="p"/>
      <p:bldP spid="47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EBF3AA2C-07BF-3C58-A22F-F9BD24A7197A}"/>
              </a:ext>
            </a:extLst>
          </p:cNvPr>
          <p:cNvSpPr/>
          <p:nvPr/>
        </p:nvSpPr>
        <p:spPr>
          <a:xfrm>
            <a:off x="2383490" y="1118328"/>
            <a:ext cx="4377021" cy="5029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GB" sz="2000" dirty="0">
                <a:latin typeface="Comic Sans MS" panose="030F0702030302020204" pitchFamily="66" charset="0"/>
              </a:rPr>
              <a:t>Find the height of the table.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DC9D58D-48AF-B964-91FB-0217FF257212}"/>
              </a:ext>
            </a:extLst>
          </p:cNvPr>
          <p:cNvSpPr txBox="1"/>
          <p:nvPr/>
        </p:nvSpPr>
        <p:spPr>
          <a:xfrm>
            <a:off x="2151802" y="152400"/>
            <a:ext cx="484039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latin typeface="Comic Sans MS" panose="030F0702030302020204" pitchFamily="66" charset="0"/>
              </a:rPr>
              <a:t>Kitchen Table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4A784EA2-3566-A78D-EC2B-120D222F5F8D}"/>
              </a:ext>
            </a:extLst>
          </p:cNvPr>
          <p:cNvSpPr txBox="1"/>
          <p:nvPr/>
        </p:nvSpPr>
        <p:spPr>
          <a:xfrm>
            <a:off x="133700" y="5943542"/>
            <a:ext cx="257960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>
                <a:latin typeface="Comic Sans MS" panose="030F0702030302020204" pitchFamily="66" charset="0"/>
              </a:rPr>
              <a:t>(not drawn to scale)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461C3A1-B771-2889-BF80-ADC049AC0137}"/>
              </a:ext>
            </a:extLst>
          </p:cNvPr>
          <p:cNvSpPr/>
          <p:nvPr/>
        </p:nvSpPr>
        <p:spPr>
          <a:xfrm>
            <a:off x="1981201" y="2966148"/>
            <a:ext cx="252000" cy="2520000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  <a:ln>
            <a:solidFill>
              <a:schemeClr val="bg2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1EBE0F6-6D48-1D50-7EE0-7E1FDD8625DD}"/>
              </a:ext>
            </a:extLst>
          </p:cNvPr>
          <p:cNvSpPr/>
          <p:nvPr/>
        </p:nvSpPr>
        <p:spPr>
          <a:xfrm>
            <a:off x="4823953" y="2966148"/>
            <a:ext cx="252000" cy="2520000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  <a:ln>
            <a:solidFill>
              <a:schemeClr val="bg2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72465C1A-6975-D9FB-B39C-60A27B2F1BC5}"/>
              </a:ext>
            </a:extLst>
          </p:cNvPr>
          <p:cNvCxnSpPr/>
          <p:nvPr/>
        </p:nvCxnSpPr>
        <p:spPr>
          <a:xfrm>
            <a:off x="419100" y="5534244"/>
            <a:ext cx="5705475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angle 13">
            <a:extLst>
              <a:ext uri="{FF2B5EF4-FFF2-40B4-BE49-F238E27FC236}">
                <a16:creationId xmlns:a16="http://schemas.microsoft.com/office/drawing/2014/main" id="{0A0BEBE8-3A3C-6004-C680-FBBBE35A6E2D}"/>
              </a:ext>
            </a:extLst>
          </p:cNvPr>
          <p:cNvSpPr/>
          <p:nvPr/>
        </p:nvSpPr>
        <p:spPr>
          <a:xfrm rot="5400000">
            <a:off x="4780157" y="2191323"/>
            <a:ext cx="699799" cy="276224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solidFill>
              <a:schemeClr val="bg2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D362949A-C711-1F95-A05E-B38ADD0D3017}"/>
              </a:ext>
            </a:extLst>
          </p:cNvPr>
          <p:cNvSpPr/>
          <p:nvPr/>
        </p:nvSpPr>
        <p:spPr>
          <a:xfrm rot="5400000">
            <a:off x="1476781" y="4998609"/>
            <a:ext cx="699799" cy="276224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solidFill>
              <a:schemeClr val="bg2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F55B518F-3790-3B52-07F2-BAC671DD0CB3}"/>
              </a:ext>
            </a:extLst>
          </p:cNvPr>
          <p:cNvSpPr/>
          <p:nvPr/>
        </p:nvSpPr>
        <p:spPr>
          <a:xfrm>
            <a:off x="5099244" y="5214796"/>
            <a:ext cx="699799" cy="276224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solidFill>
              <a:schemeClr val="bg2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2F33455F-9DD8-A4A8-1695-660A2D11664B}"/>
              </a:ext>
            </a:extLst>
          </p:cNvPr>
          <p:cNvSpPr/>
          <p:nvPr/>
        </p:nvSpPr>
        <p:spPr>
          <a:xfrm>
            <a:off x="1786094" y="2400420"/>
            <a:ext cx="699799" cy="276224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solidFill>
              <a:schemeClr val="bg2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1EA34514-75A7-BCEB-A788-15EBF8DFDF0B}"/>
              </a:ext>
            </a:extLst>
          </p:cNvPr>
          <p:cNvGrpSpPr/>
          <p:nvPr/>
        </p:nvGrpSpPr>
        <p:grpSpPr>
          <a:xfrm>
            <a:off x="5357567" y="1979535"/>
            <a:ext cx="1167877" cy="3225736"/>
            <a:chOff x="-12803" y="1101213"/>
            <a:chExt cx="1167877" cy="3225736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2" name="TextBox 21">
                  <a:extLst>
                    <a:ext uri="{FF2B5EF4-FFF2-40B4-BE49-F238E27FC236}">
                      <a16:creationId xmlns:a16="http://schemas.microsoft.com/office/drawing/2014/main" id="{D0B7808C-81D0-01E3-4B8E-5A13E3DC704A}"/>
                    </a:ext>
                  </a:extLst>
                </p:cNvPr>
                <p:cNvSpPr txBox="1"/>
                <p:nvPr/>
              </p:nvSpPr>
              <p:spPr>
                <a:xfrm>
                  <a:off x="50174" y="2214004"/>
                  <a:ext cx="1104900" cy="52322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14:m>
                    <m:oMath xmlns:m="http://schemas.openxmlformats.org/officeDocument/2006/math">
                      <m:r>
                        <a:rPr lang="en-GB" sz="2800" b="0" i="1" dirty="0" smtClean="0">
                          <a:latin typeface="Cambria Math" panose="02040503050406030204" pitchFamily="18" charset="0"/>
                        </a:rPr>
                        <m:t>94</m:t>
                      </m:r>
                    </m:oMath>
                  </a14:m>
                  <a:r>
                    <a:rPr lang="en-GB" sz="2800" dirty="0"/>
                    <a:t> cm</a:t>
                  </a:r>
                </a:p>
              </p:txBody>
            </p:sp>
          </mc:Choice>
          <mc:Fallback xmlns="">
            <p:sp>
              <p:nvSpPr>
                <p:cNvPr id="22" name="TextBox 21">
                  <a:extLst>
                    <a:ext uri="{FF2B5EF4-FFF2-40B4-BE49-F238E27FC236}">
                      <a16:creationId xmlns:a16="http://schemas.microsoft.com/office/drawing/2014/main" id="{D0B7808C-81D0-01E3-4B8E-5A13E3DC704A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0174" y="2214004"/>
                  <a:ext cx="1104900" cy="523220"/>
                </a:xfrm>
                <a:prstGeom prst="rect">
                  <a:avLst/>
                </a:prstGeom>
                <a:blipFill>
                  <a:blip r:embed="rId4"/>
                  <a:stretch>
                    <a:fillRect t="-10465" r="-10497" b="-32558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23" name="Straight Arrow Connector 22">
              <a:extLst>
                <a:ext uri="{FF2B5EF4-FFF2-40B4-BE49-F238E27FC236}">
                  <a16:creationId xmlns:a16="http://schemas.microsoft.com/office/drawing/2014/main" id="{80E3711E-EA88-881B-8396-1EE34C8DE84F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-12803" y="1101213"/>
              <a:ext cx="0" cy="3225736"/>
            </a:xfrm>
            <a:prstGeom prst="straightConnector1">
              <a:avLst/>
            </a:prstGeom>
            <a:ln w="12700">
              <a:solidFill>
                <a:schemeClr val="tx1"/>
              </a:solidFill>
              <a:headEnd type="triangle" w="lg" len="lg"/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" name="Rectangle 8">
            <a:extLst>
              <a:ext uri="{FF2B5EF4-FFF2-40B4-BE49-F238E27FC236}">
                <a16:creationId xmlns:a16="http://schemas.microsoft.com/office/drawing/2014/main" id="{60530E89-C674-686E-E4AF-23845929C2DA}"/>
              </a:ext>
            </a:extLst>
          </p:cNvPr>
          <p:cNvSpPr/>
          <p:nvPr/>
        </p:nvSpPr>
        <p:spPr>
          <a:xfrm rot="5400000">
            <a:off x="3394691" y="1082953"/>
            <a:ext cx="264881" cy="3482075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  <a:ln>
            <a:solidFill>
              <a:schemeClr val="bg2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ECEF946E-C80D-97E3-E634-983499A4EA98}"/>
              </a:ext>
            </a:extLst>
          </p:cNvPr>
          <p:cNvGrpSpPr/>
          <p:nvPr/>
        </p:nvGrpSpPr>
        <p:grpSpPr>
          <a:xfrm>
            <a:off x="514350" y="2390895"/>
            <a:ext cx="1175274" cy="2395926"/>
            <a:chOff x="-45077" y="1101213"/>
            <a:chExt cx="1175274" cy="2395926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5" name="TextBox 44">
                  <a:extLst>
                    <a:ext uri="{FF2B5EF4-FFF2-40B4-BE49-F238E27FC236}">
                      <a16:creationId xmlns:a16="http://schemas.microsoft.com/office/drawing/2014/main" id="{CD0B29B1-5CB6-90EE-8DAB-6FBDD49CB2D1}"/>
                    </a:ext>
                  </a:extLst>
                </p:cNvPr>
                <p:cNvSpPr txBox="1"/>
                <p:nvPr/>
              </p:nvSpPr>
              <p:spPr>
                <a:xfrm>
                  <a:off x="-45077" y="2214004"/>
                  <a:ext cx="1135151" cy="52322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14:m>
                    <m:oMath xmlns:m="http://schemas.openxmlformats.org/officeDocument/2006/math">
                      <m:r>
                        <a:rPr lang="en-GB" sz="2800" i="1" dirty="0" smtClean="0">
                          <a:latin typeface="Cambria Math" panose="02040503050406030204" pitchFamily="18" charset="0"/>
                        </a:rPr>
                        <m:t>7</m:t>
                      </m:r>
                      <m:r>
                        <a:rPr lang="en-GB" sz="2800" b="0" i="1" dirty="0" smtClean="0">
                          <a:latin typeface="Cambria Math" panose="02040503050406030204" pitchFamily="18" charset="0"/>
                        </a:rPr>
                        <m:t>2</m:t>
                      </m:r>
                    </m:oMath>
                  </a14:m>
                  <a:r>
                    <a:rPr lang="en-GB" sz="2800" dirty="0"/>
                    <a:t> cm</a:t>
                  </a:r>
                </a:p>
              </p:txBody>
            </p:sp>
          </mc:Choice>
          <mc:Fallback xmlns="">
            <p:sp>
              <p:nvSpPr>
                <p:cNvPr id="45" name="TextBox 44">
                  <a:extLst>
                    <a:ext uri="{FF2B5EF4-FFF2-40B4-BE49-F238E27FC236}">
                      <a16:creationId xmlns:a16="http://schemas.microsoft.com/office/drawing/2014/main" id="{CD0B29B1-5CB6-90EE-8DAB-6FBDD49CB2D1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-45077" y="2214004"/>
                  <a:ext cx="1135151" cy="523220"/>
                </a:xfrm>
                <a:prstGeom prst="rect">
                  <a:avLst/>
                </a:prstGeom>
                <a:blipFill>
                  <a:blip r:embed="rId5"/>
                  <a:stretch>
                    <a:fillRect t="-11628" r="-6952" b="-32558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21" name="Straight Arrow Connector 20">
              <a:extLst>
                <a:ext uri="{FF2B5EF4-FFF2-40B4-BE49-F238E27FC236}">
                  <a16:creationId xmlns:a16="http://schemas.microsoft.com/office/drawing/2014/main" id="{D30178F8-3D9D-2BC2-CD9B-3527AE3D1A3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130197" y="1101213"/>
              <a:ext cx="0" cy="2395926"/>
            </a:xfrm>
            <a:prstGeom prst="straightConnector1">
              <a:avLst/>
            </a:prstGeom>
            <a:ln w="12700">
              <a:solidFill>
                <a:schemeClr val="tx1"/>
              </a:solidFill>
              <a:headEnd type="triangle" w="lg" len="lg"/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5" name="TextBox 24">
            <a:extLst>
              <a:ext uri="{FF2B5EF4-FFF2-40B4-BE49-F238E27FC236}">
                <a16:creationId xmlns:a16="http://schemas.microsoft.com/office/drawing/2014/main" id="{D6ECFBBD-2748-C81A-CF1E-29F1A0FC3CA8}"/>
              </a:ext>
            </a:extLst>
          </p:cNvPr>
          <p:cNvSpPr txBox="1"/>
          <p:nvPr/>
        </p:nvSpPr>
        <p:spPr>
          <a:xfrm>
            <a:off x="133700" y="820619"/>
            <a:ext cx="89755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Four identical blocks of wood are placed touching a table as shown in the diagram.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B1B9E0D0-509D-BA35-1BF4-2679E318B18F}"/>
              </a:ext>
            </a:extLst>
          </p:cNvPr>
          <p:cNvSpPr/>
          <p:nvPr/>
        </p:nvSpPr>
        <p:spPr>
          <a:xfrm>
            <a:off x="7800677" y="5813162"/>
            <a:ext cx="990977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GB" sz="2000" b="1" dirty="0">
                <a:latin typeface="Bradley Hand ITC" panose="03070402050302030203" pitchFamily="66" charset="0"/>
              </a:rPr>
              <a:t>SIC_94</a:t>
            </a:r>
          </a:p>
        </p:txBody>
      </p:sp>
    </p:spTree>
    <p:extLst>
      <p:ext uri="{BB962C8B-B14F-4D97-AF65-F5344CB8AC3E}">
        <p14:creationId xmlns:p14="http://schemas.microsoft.com/office/powerpoint/2010/main" val="26701207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199EF1-827F-DF12-58CF-A718FEAF77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D30672-4084-3B50-4A9F-356AD8DD61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582406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199EF1-827F-DF12-58CF-A718FEAF77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Note to Teacher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D30672-4084-3B50-4A9F-356AD8DD61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Not all answers are the same.</a:t>
            </a:r>
          </a:p>
          <a:p>
            <a:r>
              <a:rPr lang="en-GB" dirty="0"/>
              <a:t>The answer for each worksheet is simply the average of the two numbers on the worksheet.</a:t>
            </a:r>
          </a:p>
        </p:txBody>
      </p:sp>
    </p:spTree>
    <p:extLst>
      <p:ext uri="{BB962C8B-B14F-4D97-AF65-F5344CB8AC3E}">
        <p14:creationId xmlns:p14="http://schemas.microsoft.com/office/powerpoint/2010/main" val="21468244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F2E987-4910-AF04-1C15-9E6FE4862B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RESOURCES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94691E-40E3-D11C-B26E-2A889DE66D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82814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EBF3AA2C-07BF-3C58-A22F-F9BD24A7197A}"/>
              </a:ext>
            </a:extLst>
          </p:cNvPr>
          <p:cNvSpPr/>
          <p:nvPr/>
        </p:nvSpPr>
        <p:spPr>
          <a:xfrm>
            <a:off x="2383490" y="1118328"/>
            <a:ext cx="4377021" cy="5029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GB" sz="2000" dirty="0">
                <a:latin typeface="Comic Sans MS" panose="030F0702030302020204" pitchFamily="66" charset="0"/>
              </a:rPr>
              <a:t>Find the height of the table.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DC9D58D-48AF-B964-91FB-0217FF257212}"/>
              </a:ext>
            </a:extLst>
          </p:cNvPr>
          <p:cNvSpPr txBox="1"/>
          <p:nvPr/>
        </p:nvSpPr>
        <p:spPr>
          <a:xfrm>
            <a:off x="2151802" y="152400"/>
            <a:ext cx="484039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latin typeface="Comic Sans MS" panose="030F0702030302020204" pitchFamily="66" charset="0"/>
              </a:rPr>
              <a:t>Kitchen Table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4A784EA2-3566-A78D-EC2B-120D222F5F8D}"/>
              </a:ext>
            </a:extLst>
          </p:cNvPr>
          <p:cNvSpPr txBox="1"/>
          <p:nvPr/>
        </p:nvSpPr>
        <p:spPr>
          <a:xfrm>
            <a:off x="133700" y="5943542"/>
            <a:ext cx="257960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>
                <a:latin typeface="Comic Sans MS" panose="030F0702030302020204" pitchFamily="66" charset="0"/>
              </a:rPr>
              <a:t>(not drawn to scale)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461C3A1-B771-2889-BF80-ADC049AC0137}"/>
              </a:ext>
            </a:extLst>
          </p:cNvPr>
          <p:cNvSpPr/>
          <p:nvPr/>
        </p:nvSpPr>
        <p:spPr>
          <a:xfrm>
            <a:off x="1981201" y="2966148"/>
            <a:ext cx="252000" cy="2520000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  <a:ln>
            <a:solidFill>
              <a:schemeClr val="bg2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1EBE0F6-6D48-1D50-7EE0-7E1FDD8625DD}"/>
              </a:ext>
            </a:extLst>
          </p:cNvPr>
          <p:cNvSpPr/>
          <p:nvPr/>
        </p:nvSpPr>
        <p:spPr>
          <a:xfrm>
            <a:off x="4823953" y="2966148"/>
            <a:ext cx="252000" cy="2520000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  <a:ln>
            <a:solidFill>
              <a:schemeClr val="bg2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72465C1A-6975-D9FB-B39C-60A27B2F1BC5}"/>
              </a:ext>
            </a:extLst>
          </p:cNvPr>
          <p:cNvCxnSpPr/>
          <p:nvPr/>
        </p:nvCxnSpPr>
        <p:spPr>
          <a:xfrm>
            <a:off x="419100" y="5534244"/>
            <a:ext cx="5705475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angle 13">
            <a:extLst>
              <a:ext uri="{FF2B5EF4-FFF2-40B4-BE49-F238E27FC236}">
                <a16:creationId xmlns:a16="http://schemas.microsoft.com/office/drawing/2014/main" id="{0A0BEBE8-3A3C-6004-C680-FBBBE35A6E2D}"/>
              </a:ext>
            </a:extLst>
          </p:cNvPr>
          <p:cNvSpPr/>
          <p:nvPr/>
        </p:nvSpPr>
        <p:spPr>
          <a:xfrm rot="5400000">
            <a:off x="4780157" y="2191323"/>
            <a:ext cx="699799" cy="276224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solidFill>
              <a:schemeClr val="bg2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D362949A-C711-1F95-A05E-B38ADD0D3017}"/>
              </a:ext>
            </a:extLst>
          </p:cNvPr>
          <p:cNvSpPr/>
          <p:nvPr/>
        </p:nvSpPr>
        <p:spPr>
          <a:xfrm rot="5400000">
            <a:off x="1476781" y="4998609"/>
            <a:ext cx="699799" cy="276224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solidFill>
              <a:schemeClr val="bg2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F55B518F-3790-3B52-07F2-BAC671DD0CB3}"/>
              </a:ext>
            </a:extLst>
          </p:cNvPr>
          <p:cNvSpPr/>
          <p:nvPr/>
        </p:nvSpPr>
        <p:spPr>
          <a:xfrm>
            <a:off x="5099244" y="5214796"/>
            <a:ext cx="699799" cy="276224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solidFill>
              <a:schemeClr val="bg2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2F33455F-9DD8-A4A8-1695-660A2D11664B}"/>
              </a:ext>
            </a:extLst>
          </p:cNvPr>
          <p:cNvSpPr/>
          <p:nvPr/>
        </p:nvSpPr>
        <p:spPr>
          <a:xfrm>
            <a:off x="1786094" y="2400420"/>
            <a:ext cx="699799" cy="276224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solidFill>
              <a:schemeClr val="bg2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1EA34514-75A7-BCEB-A788-15EBF8DFDF0B}"/>
              </a:ext>
            </a:extLst>
          </p:cNvPr>
          <p:cNvGrpSpPr/>
          <p:nvPr/>
        </p:nvGrpSpPr>
        <p:grpSpPr>
          <a:xfrm>
            <a:off x="5357567" y="1979535"/>
            <a:ext cx="1167877" cy="3225736"/>
            <a:chOff x="-12803" y="1101213"/>
            <a:chExt cx="1167877" cy="3225736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2" name="TextBox 21">
                  <a:extLst>
                    <a:ext uri="{FF2B5EF4-FFF2-40B4-BE49-F238E27FC236}">
                      <a16:creationId xmlns:a16="http://schemas.microsoft.com/office/drawing/2014/main" id="{D0B7808C-81D0-01E3-4B8E-5A13E3DC704A}"/>
                    </a:ext>
                  </a:extLst>
                </p:cNvPr>
                <p:cNvSpPr txBox="1"/>
                <p:nvPr/>
              </p:nvSpPr>
              <p:spPr>
                <a:xfrm>
                  <a:off x="50174" y="2214004"/>
                  <a:ext cx="1104900" cy="52322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14:m>
                    <m:oMath xmlns:m="http://schemas.openxmlformats.org/officeDocument/2006/math">
                      <m:r>
                        <a:rPr lang="en-GB" sz="2800" b="0" i="1" dirty="0" smtClean="0">
                          <a:latin typeface="Cambria Math" panose="02040503050406030204" pitchFamily="18" charset="0"/>
                        </a:rPr>
                        <m:t>90</m:t>
                      </m:r>
                    </m:oMath>
                  </a14:m>
                  <a:r>
                    <a:rPr lang="en-GB" sz="2800" dirty="0"/>
                    <a:t> cm</a:t>
                  </a:r>
                </a:p>
              </p:txBody>
            </p:sp>
          </mc:Choice>
          <mc:Fallback xmlns="">
            <p:sp>
              <p:nvSpPr>
                <p:cNvPr id="22" name="TextBox 21">
                  <a:extLst>
                    <a:ext uri="{FF2B5EF4-FFF2-40B4-BE49-F238E27FC236}">
                      <a16:creationId xmlns:a16="http://schemas.microsoft.com/office/drawing/2014/main" id="{D0B7808C-81D0-01E3-4B8E-5A13E3DC704A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0174" y="2214004"/>
                  <a:ext cx="1104900" cy="523220"/>
                </a:xfrm>
                <a:prstGeom prst="rect">
                  <a:avLst/>
                </a:prstGeom>
                <a:blipFill>
                  <a:blip r:embed="rId4"/>
                  <a:stretch>
                    <a:fillRect t="-10465" r="-10497" b="-32558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23" name="Straight Arrow Connector 22">
              <a:extLst>
                <a:ext uri="{FF2B5EF4-FFF2-40B4-BE49-F238E27FC236}">
                  <a16:creationId xmlns:a16="http://schemas.microsoft.com/office/drawing/2014/main" id="{80E3711E-EA88-881B-8396-1EE34C8DE84F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-12803" y="1101213"/>
              <a:ext cx="0" cy="3225736"/>
            </a:xfrm>
            <a:prstGeom prst="straightConnector1">
              <a:avLst/>
            </a:prstGeom>
            <a:ln w="12700">
              <a:solidFill>
                <a:schemeClr val="tx1"/>
              </a:solidFill>
              <a:headEnd type="triangle" w="lg" len="lg"/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" name="Rectangle 8">
            <a:extLst>
              <a:ext uri="{FF2B5EF4-FFF2-40B4-BE49-F238E27FC236}">
                <a16:creationId xmlns:a16="http://schemas.microsoft.com/office/drawing/2014/main" id="{60530E89-C674-686E-E4AF-23845929C2DA}"/>
              </a:ext>
            </a:extLst>
          </p:cNvPr>
          <p:cNvSpPr/>
          <p:nvPr/>
        </p:nvSpPr>
        <p:spPr>
          <a:xfrm rot="5400000">
            <a:off x="3394691" y="1082953"/>
            <a:ext cx="264881" cy="3482075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  <a:ln>
            <a:solidFill>
              <a:schemeClr val="bg2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ECEF946E-C80D-97E3-E634-983499A4EA98}"/>
              </a:ext>
            </a:extLst>
          </p:cNvPr>
          <p:cNvGrpSpPr/>
          <p:nvPr/>
        </p:nvGrpSpPr>
        <p:grpSpPr>
          <a:xfrm>
            <a:off x="514350" y="2390895"/>
            <a:ext cx="1175274" cy="2395926"/>
            <a:chOff x="-45077" y="1101213"/>
            <a:chExt cx="1175274" cy="2395926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5" name="TextBox 44">
                  <a:extLst>
                    <a:ext uri="{FF2B5EF4-FFF2-40B4-BE49-F238E27FC236}">
                      <a16:creationId xmlns:a16="http://schemas.microsoft.com/office/drawing/2014/main" id="{CD0B29B1-5CB6-90EE-8DAB-6FBDD49CB2D1}"/>
                    </a:ext>
                  </a:extLst>
                </p:cNvPr>
                <p:cNvSpPr txBox="1"/>
                <p:nvPr/>
              </p:nvSpPr>
              <p:spPr>
                <a:xfrm>
                  <a:off x="-45077" y="2214004"/>
                  <a:ext cx="1135151" cy="52322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14:m>
                    <m:oMath xmlns:m="http://schemas.openxmlformats.org/officeDocument/2006/math">
                      <m:r>
                        <a:rPr lang="en-GB" sz="2800" b="0" i="1" dirty="0" smtClean="0">
                          <a:latin typeface="Cambria Math" panose="02040503050406030204" pitchFamily="18" charset="0"/>
                        </a:rPr>
                        <m:t>80</m:t>
                      </m:r>
                    </m:oMath>
                  </a14:m>
                  <a:r>
                    <a:rPr lang="en-GB" sz="2800" dirty="0"/>
                    <a:t> cm</a:t>
                  </a:r>
                </a:p>
              </p:txBody>
            </p:sp>
          </mc:Choice>
          <mc:Fallback xmlns="">
            <p:sp>
              <p:nvSpPr>
                <p:cNvPr id="45" name="TextBox 44">
                  <a:extLst>
                    <a:ext uri="{FF2B5EF4-FFF2-40B4-BE49-F238E27FC236}">
                      <a16:creationId xmlns:a16="http://schemas.microsoft.com/office/drawing/2014/main" id="{CD0B29B1-5CB6-90EE-8DAB-6FBDD49CB2D1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-45077" y="2214004"/>
                  <a:ext cx="1135151" cy="523220"/>
                </a:xfrm>
                <a:prstGeom prst="rect">
                  <a:avLst/>
                </a:prstGeom>
                <a:blipFill>
                  <a:blip r:embed="rId5"/>
                  <a:stretch>
                    <a:fillRect t="-11628" r="-6952" b="-32558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21" name="Straight Arrow Connector 20">
              <a:extLst>
                <a:ext uri="{FF2B5EF4-FFF2-40B4-BE49-F238E27FC236}">
                  <a16:creationId xmlns:a16="http://schemas.microsoft.com/office/drawing/2014/main" id="{D30178F8-3D9D-2BC2-CD9B-3527AE3D1A3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130197" y="1101213"/>
              <a:ext cx="0" cy="2395926"/>
            </a:xfrm>
            <a:prstGeom prst="straightConnector1">
              <a:avLst/>
            </a:prstGeom>
            <a:ln w="12700">
              <a:solidFill>
                <a:schemeClr val="tx1"/>
              </a:solidFill>
              <a:headEnd type="triangle" w="lg" len="lg"/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5" name="TextBox 24">
            <a:extLst>
              <a:ext uri="{FF2B5EF4-FFF2-40B4-BE49-F238E27FC236}">
                <a16:creationId xmlns:a16="http://schemas.microsoft.com/office/drawing/2014/main" id="{D6ECFBBD-2748-C81A-CF1E-29F1A0FC3CA8}"/>
              </a:ext>
            </a:extLst>
          </p:cNvPr>
          <p:cNvSpPr txBox="1"/>
          <p:nvPr/>
        </p:nvSpPr>
        <p:spPr>
          <a:xfrm>
            <a:off x="133700" y="820619"/>
            <a:ext cx="89755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Four identical blocks of wood are placed touching a table as shown in the diagram.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DFECFC76-2384-1C67-5A75-E23DF505CC11}"/>
              </a:ext>
            </a:extLst>
          </p:cNvPr>
          <p:cNvSpPr/>
          <p:nvPr/>
        </p:nvSpPr>
        <p:spPr>
          <a:xfrm>
            <a:off x="7800677" y="5813162"/>
            <a:ext cx="990977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GB" sz="2000" b="1" dirty="0">
                <a:latin typeface="Bradley Hand ITC" panose="03070402050302030203" pitchFamily="66" charset="0"/>
              </a:rPr>
              <a:t>SIC_94</a:t>
            </a:r>
          </a:p>
        </p:txBody>
      </p:sp>
    </p:spTree>
    <p:extLst>
      <p:ext uri="{BB962C8B-B14F-4D97-AF65-F5344CB8AC3E}">
        <p14:creationId xmlns:p14="http://schemas.microsoft.com/office/powerpoint/2010/main" val="101486235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EBF3AA2C-07BF-3C58-A22F-F9BD24A7197A}"/>
              </a:ext>
            </a:extLst>
          </p:cNvPr>
          <p:cNvSpPr/>
          <p:nvPr/>
        </p:nvSpPr>
        <p:spPr>
          <a:xfrm>
            <a:off x="2383490" y="1118328"/>
            <a:ext cx="4377021" cy="5029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GB" sz="2000" dirty="0">
                <a:latin typeface="Comic Sans MS" panose="030F0702030302020204" pitchFamily="66" charset="0"/>
              </a:rPr>
              <a:t>Find the height of the table.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DC9D58D-48AF-B964-91FB-0217FF257212}"/>
              </a:ext>
            </a:extLst>
          </p:cNvPr>
          <p:cNvSpPr txBox="1"/>
          <p:nvPr/>
        </p:nvSpPr>
        <p:spPr>
          <a:xfrm>
            <a:off x="2151802" y="152400"/>
            <a:ext cx="484039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latin typeface="Comic Sans MS" panose="030F0702030302020204" pitchFamily="66" charset="0"/>
              </a:rPr>
              <a:t>Kitchen Table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4A784EA2-3566-A78D-EC2B-120D222F5F8D}"/>
              </a:ext>
            </a:extLst>
          </p:cNvPr>
          <p:cNvSpPr txBox="1"/>
          <p:nvPr/>
        </p:nvSpPr>
        <p:spPr>
          <a:xfrm>
            <a:off x="133700" y="5943542"/>
            <a:ext cx="257960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>
                <a:latin typeface="Comic Sans MS" panose="030F0702030302020204" pitchFamily="66" charset="0"/>
              </a:rPr>
              <a:t>(not drawn to scale)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461C3A1-B771-2889-BF80-ADC049AC0137}"/>
              </a:ext>
            </a:extLst>
          </p:cNvPr>
          <p:cNvSpPr/>
          <p:nvPr/>
        </p:nvSpPr>
        <p:spPr>
          <a:xfrm>
            <a:off x="1981201" y="2966148"/>
            <a:ext cx="252000" cy="2520000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  <a:ln>
            <a:solidFill>
              <a:schemeClr val="bg2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1EBE0F6-6D48-1D50-7EE0-7E1FDD8625DD}"/>
              </a:ext>
            </a:extLst>
          </p:cNvPr>
          <p:cNvSpPr/>
          <p:nvPr/>
        </p:nvSpPr>
        <p:spPr>
          <a:xfrm>
            <a:off x="4823953" y="2966148"/>
            <a:ext cx="252000" cy="2520000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  <a:ln>
            <a:solidFill>
              <a:schemeClr val="bg2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72465C1A-6975-D9FB-B39C-60A27B2F1BC5}"/>
              </a:ext>
            </a:extLst>
          </p:cNvPr>
          <p:cNvCxnSpPr/>
          <p:nvPr/>
        </p:nvCxnSpPr>
        <p:spPr>
          <a:xfrm>
            <a:off x="419100" y="5534244"/>
            <a:ext cx="5705475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angle 13">
            <a:extLst>
              <a:ext uri="{FF2B5EF4-FFF2-40B4-BE49-F238E27FC236}">
                <a16:creationId xmlns:a16="http://schemas.microsoft.com/office/drawing/2014/main" id="{0A0BEBE8-3A3C-6004-C680-FBBBE35A6E2D}"/>
              </a:ext>
            </a:extLst>
          </p:cNvPr>
          <p:cNvSpPr/>
          <p:nvPr/>
        </p:nvSpPr>
        <p:spPr>
          <a:xfrm rot="5400000">
            <a:off x="4780157" y="2191323"/>
            <a:ext cx="699799" cy="276224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solidFill>
              <a:schemeClr val="bg2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D362949A-C711-1F95-A05E-B38ADD0D3017}"/>
              </a:ext>
            </a:extLst>
          </p:cNvPr>
          <p:cNvSpPr/>
          <p:nvPr/>
        </p:nvSpPr>
        <p:spPr>
          <a:xfrm rot="5400000">
            <a:off x="1476781" y="4998609"/>
            <a:ext cx="699799" cy="276224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solidFill>
              <a:schemeClr val="bg2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F55B518F-3790-3B52-07F2-BAC671DD0CB3}"/>
              </a:ext>
            </a:extLst>
          </p:cNvPr>
          <p:cNvSpPr/>
          <p:nvPr/>
        </p:nvSpPr>
        <p:spPr>
          <a:xfrm>
            <a:off x="5099244" y="5214796"/>
            <a:ext cx="699799" cy="276224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solidFill>
              <a:schemeClr val="bg2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2F33455F-9DD8-A4A8-1695-660A2D11664B}"/>
              </a:ext>
            </a:extLst>
          </p:cNvPr>
          <p:cNvSpPr/>
          <p:nvPr/>
        </p:nvSpPr>
        <p:spPr>
          <a:xfrm>
            <a:off x="1786094" y="2400420"/>
            <a:ext cx="699799" cy="276224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solidFill>
              <a:schemeClr val="bg2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1EA34514-75A7-BCEB-A788-15EBF8DFDF0B}"/>
              </a:ext>
            </a:extLst>
          </p:cNvPr>
          <p:cNvGrpSpPr/>
          <p:nvPr/>
        </p:nvGrpSpPr>
        <p:grpSpPr>
          <a:xfrm>
            <a:off x="5357567" y="1979535"/>
            <a:ext cx="1167877" cy="3225736"/>
            <a:chOff x="-12803" y="1101213"/>
            <a:chExt cx="1167877" cy="3225736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2" name="TextBox 21">
                  <a:extLst>
                    <a:ext uri="{FF2B5EF4-FFF2-40B4-BE49-F238E27FC236}">
                      <a16:creationId xmlns:a16="http://schemas.microsoft.com/office/drawing/2014/main" id="{D0B7808C-81D0-01E3-4B8E-5A13E3DC704A}"/>
                    </a:ext>
                  </a:extLst>
                </p:cNvPr>
                <p:cNvSpPr txBox="1"/>
                <p:nvPr/>
              </p:nvSpPr>
              <p:spPr>
                <a:xfrm>
                  <a:off x="50174" y="2214004"/>
                  <a:ext cx="1104900" cy="52322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14:m>
                    <m:oMath xmlns:m="http://schemas.openxmlformats.org/officeDocument/2006/math">
                      <m:r>
                        <a:rPr lang="en-GB" sz="2800" b="0" i="1" dirty="0" smtClean="0">
                          <a:latin typeface="Cambria Math" panose="02040503050406030204" pitchFamily="18" charset="0"/>
                        </a:rPr>
                        <m:t>91</m:t>
                      </m:r>
                    </m:oMath>
                  </a14:m>
                  <a:r>
                    <a:rPr lang="en-GB" sz="2800" dirty="0"/>
                    <a:t> cm</a:t>
                  </a:r>
                </a:p>
              </p:txBody>
            </p:sp>
          </mc:Choice>
          <mc:Fallback xmlns="">
            <p:sp>
              <p:nvSpPr>
                <p:cNvPr id="22" name="TextBox 21">
                  <a:extLst>
                    <a:ext uri="{FF2B5EF4-FFF2-40B4-BE49-F238E27FC236}">
                      <a16:creationId xmlns:a16="http://schemas.microsoft.com/office/drawing/2014/main" id="{D0B7808C-81D0-01E3-4B8E-5A13E3DC704A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0174" y="2214004"/>
                  <a:ext cx="1104900" cy="523220"/>
                </a:xfrm>
                <a:prstGeom prst="rect">
                  <a:avLst/>
                </a:prstGeom>
                <a:blipFill>
                  <a:blip r:embed="rId4"/>
                  <a:stretch>
                    <a:fillRect t="-10465" r="-10497" b="-32558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23" name="Straight Arrow Connector 22">
              <a:extLst>
                <a:ext uri="{FF2B5EF4-FFF2-40B4-BE49-F238E27FC236}">
                  <a16:creationId xmlns:a16="http://schemas.microsoft.com/office/drawing/2014/main" id="{80E3711E-EA88-881B-8396-1EE34C8DE84F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-12803" y="1101213"/>
              <a:ext cx="0" cy="3225736"/>
            </a:xfrm>
            <a:prstGeom prst="straightConnector1">
              <a:avLst/>
            </a:prstGeom>
            <a:ln w="12700">
              <a:solidFill>
                <a:schemeClr val="tx1"/>
              </a:solidFill>
              <a:headEnd type="triangle" w="lg" len="lg"/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" name="Rectangle 8">
            <a:extLst>
              <a:ext uri="{FF2B5EF4-FFF2-40B4-BE49-F238E27FC236}">
                <a16:creationId xmlns:a16="http://schemas.microsoft.com/office/drawing/2014/main" id="{60530E89-C674-686E-E4AF-23845929C2DA}"/>
              </a:ext>
            </a:extLst>
          </p:cNvPr>
          <p:cNvSpPr/>
          <p:nvPr/>
        </p:nvSpPr>
        <p:spPr>
          <a:xfrm rot="5400000">
            <a:off x="3394691" y="1082953"/>
            <a:ext cx="264881" cy="3482075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  <a:ln>
            <a:solidFill>
              <a:schemeClr val="bg2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ECEF946E-C80D-97E3-E634-983499A4EA98}"/>
              </a:ext>
            </a:extLst>
          </p:cNvPr>
          <p:cNvGrpSpPr/>
          <p:nvPr/>
        </p:nvGrpSpPr>
        <p:grpSpPr>
          <a:xfrm>
            <a:off x="514350" y="2390895"/>
            <a:ext cx="1175274" cy="2395926"/>
            <a:chOff x="-45077" y="1101213"/>
            <a:chExt cx="1175274" cy="2395926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5" name="TextBox 44">
                  <a:extLst>
                    <a:ext uri="{FF2B5EF4-FFF2-40B4-BE49-F238E27FC236}">
                      <a16:creationId xmlns:a16="http://schemas.microsoft.com/office/drawing/2014/main" id="{CD0B29B1-5CB6-90EE-8DAB-6FBDD49CB2D1}"/>
                    </a:ext>
                  </a:extLst>
                </p:cNvPr>
                <p:cNvSpPr txBox="1"/>
                <p:nvPr/>
              </p:nvSpPr>
              <p:spPr>
                <a:xfrm>
                  <a:off x="-45077" y="2214004"/>
                  <a:ext cx="1135151" cy="52322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14:m>
                    <m:oMath xmlns:m="http://schemas.openxmlformats.org/officeDocument/2006/math">
                      <m:r>
                        <a:rPr lang="en-GB" sz="2800" b="0" i="1" dirty="0" smtClean="0">
                          <a:latin typeface="Cambria Math" panose="02040503050406030204" pitchFamily="18" charset="0"/>
                        </a:rPr>
                        <m:t>81</m:t>
                      </m:r>
                    </m:oMath>
                  </a14:m>
                  <a:r>
                    <a:rPr lang="en-GB" sz="2800" dirty="0"/>
                    <a:t> cm</a:t>
                  </a:r>
                </a:p>
              </p:txBody>
            </p:sp>
          </mc:Choice>
          <mc:Fallback xmlns="">
            <p:sp>
              <p:nvSpPr>
                <p:cNvPr id="45" name="TextBox 44">
                  <a:extLst>
                    <a:ext uri="{FF2B5EF4-FFF2-40B4-BE49-F238E27FC236}">
                      <a16:creationId xmlns:a16="http://schemas.microsoft.com/office/drawing/2014/main" id="{CD0B29B1-5CB6-90EE-8DAB-6FBDD49CB2D1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-45077" y="2214004"/>
                  <a:ext cx="1135151" cy="523220"/>
                </a:xfrm>
                <a:prstGeom prst="rect">
                  <a:avLst/>
                </a:prstGeom>
                <a:blipFill>
                  <a:blip r:embed="rId5"/>
                  <a:stretch>
                    <a:fillRect t="-11628" r="-6952" b="-32558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21" name="Straight Arrow Connector 20">
              <a:extLst>
                <a:ext uri="{FF2B5EF4-FFF2-40B4-BE49-F238E27FC236}">
                  <a16:creationId xmlns:a16="http://schemas.microsoft.com/office/drawing/2014/main" id="{D30178F8-3D9D-2BC2-CD9B-3527AE3D1A3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130197" y="1101213"/>
              <a:ext cx="0" cy="2395926"/>
            </a:xfrm>
            <a:prstGeom prst="straightConnector1">
              <a:avLst/>
            </a:prstGeom>
            <a:ln w="12700">
              <a:solidFill>
                <a:schemeClr val="tx1"/>
              </a:solidFill>
              <a:headEnd type="triangle" w="lg" len="lg"/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5" name="TextBox 24">
            <a:extLst>
              <a:ext uri="{FF2B5EF4-FFF2-40B4-BE49-F238E27FC236}">
                <a16:creationId xmlns:a16="http://schemas.microsoft.com/office/drawing/2014/main" id="{D6ECFBBD-2748-C81A-CF1E-29F1A0FC3CA8}"/>
              </a:ext>
            </a:extLst>
          </p:cNvPr>
          <p:cNvSpPr txBox="1"/>
          <p:nvPr/>
        </p:nvSpPr>
        <p:spPr>
          <a:xfrm>
            <a:off x="133700" y="820619"/>
            <a:ext cx="89755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Four identical blocks of wood are placed touching a table as shown in the diagram.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D69DEA0D-BFC6-A06A-7722-537F19982998}"/>
              </a:ext>
            </a:extLst>
          </p:cNvPr>
          <p:cNvSpPr/>
          <p:nvPr/>
        </p:nvSpPr>
        <p:spPr>
          <a:xfrm>
            <a:off x="7800677" y="5813162"/>
            <a:ext cx="990977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GB" sz="2000" b="1" dirty="0">
                <a:latin typeface="Bradley Hand ITC" panose="03070402050302030203" pitchFamily="66" charset="0"/>
              </a:rPr>
              <a:t>SIC_94</a:t>
            </a:r>
          </a:p>
        </p:txBody>
      </p:sp>
    </p:spTree>
    <p:extLst>
      <p:ext uri="{BB962C8B-B14F-4D97-AF65-F5344CB8AC3E}">
        <p14:creationId xmlns:p14="http://schemas.microsoft.com/office/powerpoint/2010/main" val="201869614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EBF3AA2C-07BF-3C58-A22F-F9BD24A7197A}"/>
              </a:ext>
            </a:extLst>
          </p:cNvPr>
          <p:cNvSpPr/>
          <p:nvPr/>
        </p:nvSpPr>
        <p:spPr>
          <a:xfrm>
            <a:off x="2383490" y="1118328"/>
            <a:ext cx="4377021" cy="5029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GB" sz="2000" dirty="0">
                <a:latin typeface="Comic Sans MS" panose="030F0702030302020204" pitchFamily="66" charset="0"/>
              </a:rPr>
              <a:t>Find the height of the table.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DC9D58D-48AF-B964-91FB-0217FF257212}"/>
              </a:ext>
            </a:extLst>
          </p:cNvPr>
          <p:cNvSpPr txBox="1"/>
          <p:nvPr/>
        </p:nvSpPr>
        <p:spPr>
          <a:xfrm>
            <a:off x="2151802" y="152400"/>
            <a:ext cx="484039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latin typeface="Comic Sans MS" panose="030F0702030302020204" pitchFamily="66" charset="0"/>
              </a:rPr>
              <a:t>Kitchen Table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4A784EA2-3566-A78D-EC2B-120D222F5F8D}"/>
              </a:ext>
            </a:extLst>
          </p:cNvPr>
          <p:cNvSpPr txBox="1"/>
          <p:nvPr/>
        </p:nvSpPr>
        <p:spPr>
          <a:xfrm>
            <a:off x="133700" y="5943542"/>
            <a:ext cx="257960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>
                <a:latin typeface="Comic Sans MS" panose="030F0702030302020204" pitchFamily="66" charset="0"/>
              </a:rPr>
              <a:t>(not drawn to scale)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461C3A1-B771-2889-BF80-ADC049AC0137}"/>
              </a:ext>
            </a:extLst>
          </p:cNvPr>
          <p:cNvSpPr/>
          <p:nvPr/>
        </p:nvSpPr>
        <p:spPr>
          <a:xfrm>
            <a:off x="1981201" y="2966148"/>
            <a:ext cx="252000" cy="2520000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  <a:ln>
            <a:solidFill>
              <a:schemeClr val="bg2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1EBE0F6-6D48-1D50-7EE0-7E1FDD8625DD}"/>
              </a:ext>
            </a:extLst>
          </p:cNvPr>
          <p:cNvSpPr/>
          <p:nvPr/>
        </p:nvSpPr>
        <p:spPr>
          <a:xfrm>
            <a:off x="4823953" y="2966148"/>
            <a:ext cx="252000" cy="2520000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  <a:ln>
            <a:solidFill>
              <a:schemeClr val="bg2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72465C1A-6975-D9FB-B39C-60A27B2F1BC5}"/>
              </a:ext>
            </a:extLst>
          </p:cNvPr>
          <p:cNvCxnSpPr/>
          <p:nvPr/>
        </p:nvCxnSpPr>
        <p:spPr>
          <a:xfrm>
            <a:off x="419100" y="5534244"/>
            <a:ext cx="5705475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angle 13">
            <a:extLst>
              <a:ext uri="{FF2B5EF4-FFF2-40B4-BE49-F238E27FC236}">
                <a16:creationId xmlns:a16="http://schemas.microsoft.com/office/drawing/2014/main" id="{0A0BEBE8-3A3C-6004-C680-FBBBE35A6E2D}"/>
              </a:ext>
            </a:extLst>
          </p:cNvPr>
          <p:cNvSpPr/>
          <p:nvPr/>
        </p:nvSpPr>
        <p:spPr>
          <a:xfrm rot="5400000">
            <a:off x="4780157" y="2191323"/>
            <a:ext cx="699799" cy="276224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solidFill>
              <a:schemeClr val="bg2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D362949A-C711-1F95-A05E-B38ADD0D3017}"/>
              </a:ext>
            </a:extLst>
          </p:cNvPr>
          <p:cNvSpPr/>
          <p:nvPr/>
        </p:nvSpPr>
        <p:spPr>
          <a:xfrm rot="5400000">
            <a:off x="1476781" y="4998609"/>
            <a:ext cx="699799" cy="276224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solidFill>
              <a:schemeClr val="bg2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F55B518F-3790-3B52-07F2-BAC671DD0CB3}"/>
              </a:ext>
            </a:extLst>
          </p:cNvPr>
          <p:cNvSpPr/>
          <p:nvPr/>
        </p:nvSpPr>
        <p:spPr>
          <a:xfrm>
            <a:off x="5099244" y="5214796"/>
            <a:ext cx="699799" cy="276224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solidFill>
              <a:schemeClr val="bg2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2F33455F-9DD8-A4A8-1695-660A2D11664B}"/>
              </a:ext>
            </a:extLst>
          </p:cNvPr>
          <p:cNvSpPr/>
          <p:nvPr/>
        </p:nvSpPr>
        <p:spPr>
          <a:xfrm>
            <a:off x="1786094" y="2400420"/>
            <a:ext cx="699799" cy="276224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solidFill>
              <a:schemeClr val="bg2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1EA34514-75A7-BCEB-A788-15EBF8DFDF0B}"/>
              </a:ext>
            </a:extLst>
          </p:cNvPr>
          <p:cNvGrpSpPr/>
          <p:nvPr/>
        </p:nvGrpSpPr>
        <p:grpSpPr>
          <a:xfrm>
            <a:off x="5357567" y="1979535"/>
            <a:ext cx="1167877" cy="3225736"/>
            <a:chOff x="-12803" y="1101213"/>
            <a:chExt cx="1167877" cy="3225736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2" name="TextBox 21">
                  <a:extLst>
                    <a:ext uri="{FF2B5EF4-FFF2-40B4-BE49-F238E27FC236}">
                      <a16:creationId xmlns:a16="http://schemas.microsoft.com/office/drawing/2014/main" id="{D0B7808C-81D0-01E3-4B8E-5A13E3DC704A}"/>
                    </a:ext>
                  </a:extLst>
                </p:cNvPr>
                <p:cNvSpPr txBox="1"/>
                <p:nvPr/>
              </p:nvSpPr>
              <p:spPr>
                <a:xfrm>
                  <a:off x="50174" y="2214004"/>
                  <a:ext cx="1104900" cy="52322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14:m>
                    <m:oMath xmlns:m="http://schemas.openxmlformats.org/officeDocument/2006/math">
                      <m:r>
                        <a:rPr lang="en-GB" sz="2800" b="0" i="1" dirty="0" smtClean="0">
                          <a:latin typeface="Cambria Math" panose="02040503050406030204" pitchFamily="18" charset="0"/>
                        </a:rPr>
                        <m:t>93</m:t>
                      </m:r>
                    </m:oMath>
                  </a14:m>
                  <a:r>
                    <a:rPr lang="en-GB" sz="2800" dirty="0"/>
                    <a:t> cm</a:t>
                  </a:r>
                </a:p>
              </p:txBody>
            </p:sp>
          </mc:Choice>
          <mc:Fallback xmlns="">
            <p:sp>
              <p:nvSpPr>
                <p:cNvPr id="22" name="TextBox 21">
                  <a:extLst>
                    <a:ext uri="{FF2B5EF4-FFF2-40B4-BE49-F238E27FC236}">
                      <a16:creationId xmlns:a16="http://schemas.microsoft.com/office/drawing/2014/main" id="{D0B7808C-81D0-01E3-4B8E-5A13E3DC704A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0174" y="2214004"/>
                  <a:ext cx="1104900" cy="523220"/>
                </a:xfrm>
                <a:prstGeom prst="rect">
                  <a:avLst/>
                </a:prstGeom>
                <a:blipFill>
                  <a:blip r:embed="rId4"/>
                  <a:stretch>
                    <a:fillRect t="-10465" r="-10497" b="-32558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23" name="Straight Arrow Connector 22">
              <a:extLst>
                <a:ext uri="{FF2B5EF4-FFF2-40B4-BE49-F238E27FC236}">
                  <a16:creationId xmlns:a16="http://schemas.microsoft.com/office/drawing/2014/main" id="{80E3711E-EA88-881B-8396-1EE34C8DE84F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-12803" y="1101213"/>
              <a:ext cx="0" cy="3225736"/>
            </a:xfrm>
            <a:prstGeom prst="straightConnector1">
              <a:avLst/>
            </a:prstGeom>
            <a:ln w="12700">
              <a:solidFill>
                <a:schemeClr val="tx1"/>
              </a:solidFill>
              <a:headEnd type="triangle" w="lg" len="lg"/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" name="Rectangle 8">
            <a:extLst>
              <a:ext uri="{FF2B5EF4-FFF2-40B4-BE49-F238E27FC236}">
                <a16:creationId xmlns:a16="http://schemas.microsoft.com/office/drawing/2014/main" id="{60530E89-C674-686E-E4AF-23845929C2DA}"/>
              </a:ext>
            </a:extLst>
          </p:cNvPr>
          <p:cNvSpPr/>
          <p:nvPr/>
        </p:nvSpPr>
        <p:spPr>
          <a:xfrm rot="5400000">
            <a:off x="3394691" y="1082953"/>
            <a:ext cx="264881" cy="3482075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  <a:ln>
            <a:solidFill>
              <a:schemeClr val="bg2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ECEF946E-C80D-97E3-E634-983499A4EA98}"/>
              </a:ext>
            </a:extLst>
          </p:cNvPr>
          <p:cNvGrpSpPr/>
          <p:nvPr/>
        </p:nvGrpSpPr>
        <p:grpSpPr>
          <a:xfrm>
            <a:off x="514350" y="2390895"/>
            <a:ext cx="1175274" cy="2395926"/>
            <a:chOff x="-45077" y="1101213"/>
            <a:chExt cx="1175274" cy="2395926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5" name="TextBox 44">
                  <a:extLst>
                    <a:ext uri="{FF2B5EF4-FFF2-40B4-BE49-F238E27FC236}">
                      <a16:creationId xmlns:a16="http://schemas.microsoft.com/office/drawing/2014/main" id="{CD0B29B1-5CB6-90EE-8DAB-6FBDD49CB2D1}"/>
                    </a:ext>
                  </a:extLst>
                </p:cNvPr>
                <p:cNvSpPr txBox="1"/>
                <p:nvPr/>
              </p:nvSpPr>
              <p:spPr>
                <a:xfrm>
                  <a:off x="-45077" y="2214004"/>
                  <a:ext cx="1135151" cy="52322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14:m>
                    <m:oMath xmlns:m="http://schemas.openxmlformats.org/officeDocument/2006/math">
                      <m:r>
                        <a:rPr lang="en-GB" sz="2800" b="0" i="1" dirty="0" smtClean="0">
                          <a:latin typeface="Cambria Math" panose="02040503050406030204" pitchFamily="18" charset="0"/>
                        </a:rPr>
                        <m:t>81</m:t>
                      </m:r>
                    </m:oMath>
                  </a14:m>
                  <a:r>
                    <a:rPr lang="en-GB" sz="2800" dirty="0"/>
                    <a:t> cm</a:t>
                  </a:r>
                </a:p>
              </p:txBody>
            </p:sp>
          </mc:Choice>
          <mc:Fallback xmlns="">
            <p:sp>
              <p:nvSpPr>
                <p:cNvPr id="45" name="TextBox 44">
                  <a:extLst>
                    <a:ext uri="{FF2B5EF4-FFF2-40B4-BE49-F238E27FC236}">
                      <a16:creationId xmlns:a16="http://schemas.microsoft.com/office/drawing/2014/main" id="{CD0B29B1-5CB6-90EE-8DAB-6FBDD49CB2D1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-45077" y="2214004"/>
                  <a:ext cx="1135151" cy="523220"/>
                </a:xfrm>
                <a:prstGeom prst="rect">
                  <a:avLst/>
                </a:prstGeom>
                <a:blipFill>
                  <a:blip r:embed="rId5"/>
                  <a:stretch>
                    <a:fillRect t="-11628" r="-6952" b="-32558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21" name="Straight Arrow Connector 20">
              <a:extLst>
                <a:ext uri="{FF2B5EF4-FFF2-40B4-BE49-F238E27FC236}">
                  <a16:creationId xmlns:a16="http://schemas.microsoft.com/office/drawing/2014/main" id="{D30178F8-3D9D-2BC2-CD9B-3527AE3D1A3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130197" y="1101213"/>
              <a:ext cx="0" cy="2395926"/>
            </a:xfrm>
            <a:prstGeom prst="straightConnector1">
              <a:avLst/>
            </a:prstGeom>
            <a:ln w="12700">
              <a:solidFill>
                <a:schemeClr val="tx1"/>
              </a:solidFill>
              <a:headEnd type="triangle" w="lg" len="lg"/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5" name="TextBox 24">
            <a:extLst>
              <a:ext uri="{FF2B5EF4-FFF2-40B4-BE49-F238E27FC236}">
                <a16:creationId xmlns:a16="http://schemas.microsoft.com/office/drawing/2014/main" id="{D6ECFBBD-2748-C81A-CF1E-29F1A0FC3CA8}"/>
              </a:ext>
            </a:extLst>
          </p:cNvPr>
          <p:cNvSpPr txBox="1"/>
          <p:nvPr/>
        </p:nvSpPr>
        <p:spPr>
          <a:xfrm>
            <a:off x="133700" y="820619"/>
            <a:ext cx="89755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Four identical blocks of wood are placed touching a table as shown in the diagram.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2E6D3FB1-A374-09E5-B8DE-7C9FDD478805}"/>
              </a:ext>
            </a:extLst>
          </p:cNvPr>
          <p:cNvSpPr/>
          <p:nvPr/>
        </p:nvSpPr>
        <p:spPr>
          <a:xfrm>
            <a:off x="7800677" y="5813162"/>
            <a:ext cx="990977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GB" sz="2000" b="1" dirty="0">
                <a:latin typeface="Bradley Hand ITC" panose="03070402050302030203" pitchFamily="66" charset="0"/>
              </a:rPr>
              <a:t>SIC_94</a:t>
            </a:r>
          </a:p>
        </p:txBody>
      </p:sp>
    </p:spTree>
    <p:extLst>
      <p:ext uri="{BB962C8B-B14F-4D97-AF65-F5344CB8AC3E}">
        <p14:creationId xmlns:p14="http://schemas.microsoft.com/office/powerpoint/2010/main" val="36502253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1082</Words>
  <Application>Microsoft Office PowerPoint</Application>
  <PresentationFormat>On-screen Show (4:3)</PresentationFormat>
  <Paragraphs>193</Paragraphs>
  <Slides>30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6" baseType="lpstr">
      <vt:lpstr>Arial</vt:lpstr>
      <vt:lpstr>Bradley Hand ITC</vt:lpstr>
      <vt:lpstr>Calibri</vt:lpstr>
      <vt:lpstr>Cambria Math</vt:lpstr>
      <vt:lpstr>Comic Sans MS</vt:lpstr>
      <vt:lpstr>Office Theme</vt:lpstr>
      <vt:lpstr>Kitchen Table</vt:lpstr>
      <vt:lpstr>PowerPoint Presentation</vt:lpstr>
      <vt:lpstr>PowerPoint Presentation</vt:lpstr>
      <vt:lpstr>PowerPoint Presentation</vt:lpstr>
      <vt:lpstr>Note to Teacher</vt:lpstr>
      <vt:lpstr>RESOURCES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Overlapping Circles</dc:title>
  <dc:creator>John</dc:creator>
  <cp:lastModifiedBy>John Burke</cp:lastModifiedBy>
  <cp:revision>37</cp:revision>
  <dcterms:created xsi:type="dcterms:W3CDTF">2018-06-09T05:00:25Z</dcterms:created>
  <dcterms:modified xsi:type="dcterms:W3CDTF">2023-07-25T13:51:35Z</dcterms:modified>
</cp:coreProperties>
</file>