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63" r:id="rId5"/>
    <p:sldId id="264" r:id="rId6"/>
    <p:sldId id="265" r:id="rId7"/>
    <p:sldId id="266" r:id="rId8"/>
    <p:sldId id="267" r:id="rId9"/>
    <p:sldId id="282" r:id="rId10"/>
    <p:sldId id="284" r:id="rId11"/>
    <p:sldId id="283" r:id="rId12"/>
    <p:sldId id="286" r:id="rId13"/>
    <p:sldId id="291" r:id="rId14"/>
    <p:sldId id="287" r:id="rId15"/>
    <p:sldId id="288" r:id="rId16"/>
    <p:sldId id="289" r:id="rId17"/>
    <p:sldId id="290" r:id="rId18"/>
    <p:sldId id="259" r:id="rId19"/>
    <p:sldId id="294" r:id="rId20"/>
    <p:sldId id="260" r:id="rId21"/>
    <p:sldId id="257" r:id="rId22"/>
    <p:sldId id="275" r:id="rId23"/>
    <p:sldId id="268" r:id="rId24"/>
    <p:sldId id="269" r:id="rId25"/>
    <p:sldId id="270" r:id="rId26"/>
    <p:sldId id="271" r:id="rId27"/>
    <p:sldId id="272" r:id="rId28"/>
    <p:sldId id="273" r:id="rId29"/>
    <p:sldId id="274" r:id="rId30"/>
    <p:sldId id="276" r:id="rId31"/>
    <p:sldId id="277" r:id="rId32"/>
    <p:sldId id="278" r:id="rId33"/>
    <p:sldId id="279" r:id="rId34"/>
    <p:sldId id="280" r:id="rId35"/>
    <p:sldId id="281" r:id="rId36"/>
  </p:sldIdLst>
  <p:sldSz cx="9144000" cy="6858000" type="screen4x3"/>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p:scale>
          <a:sx n="40" d="100"/>
          <a:sy n="40" d="100"/>
        </p:scale>
        <p:origin x="1152" y="5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BB6700AF-C69A-469D-A0E0-272DAF6CA376}" type="datetimeFigureOut">
              <a:rPr lang="en-GB" smtClean="0"/>
              <a:t>18/11/2020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3CDB24-0A8C-4FB1-B556-40D508C00322}" type="slidenum">
              <a:rPr lang="en-GB" smtClean="0"/>
              <a:t>‹#›</a:t>
            </a:fld>
            <a:endParaRPr lang="en-GB"/>
          </a:p>
        </p:txBody>
      </p:sp>
    </p:spTree>
    <p:extLst>
      <p:ext uri="{BB962C8B-B14F-4D97-AF65-F5344CB8AC3E}">
        <p14:creationId xmlns:p14="http://schemas.microsoft.com/office/powerpoint/2010/main" val="1513377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B6700AF-C69A-469D-A0E0-272DAF6CA376}" type="datetimeFigureOut">
              <a:rPr lang="en-GB" smtClean="0"/>
              <a:t>18/11/2020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3CDB24-0A8C-4FB1-B556-40D508C00322}" type="slidenum">
              <a:rPr lang="en-GB" smtClean="0"/>
              <a:t>‹#›</a:t>
            </a:fld>
            <a:endParaRPr lang="en-GB"/>
          </a:p>
        </p:txBody>
      </p:sp>
    </p:spTree>
    <p:extLst>
      <p:ext uri="{BB962C8B-B14F-4D97-AF65-F5344CB8AC3E}">
        <p14:creationId xmlns:p14="http://schemas.microsoft.com/office/powerpoint/2010/main" val="1195165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B6700AF-C69A-469D-A0E0-272DAF6CA376}" type="datetimeFigureOut">
              <a:rPr lang="en-GB" smtClean="0"/>
              <a:t>18/11/2020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3CDB24-0A8C-4FB1-B556-40D508C00322}" type="slidenum">
              <a:rPr lang="en-GB" smtClean="0"/>
              <a:t>‹#›</a:t>
            </a:fld>
            <a:endParaRPr lang="en-GB"/>
          </a:p>
        </p:txBody>
      </p:sp>
    </p:spTree>
    <p:extLst>
      <p:ext uri="{BB962C8B-B14F-4D97-AF65-F5344CB8AC3E}">
        <p14:creationId xmlns:p14="http://schemas.microsoft.com/office/powerpoint/2010/main" val="2407092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B6700AF-C69A-469D-A0E0-272DAF6CA376}" type="datetimeFigureOut">
              <a:rPr lang="en-GB" smtClean="0"/>
              <a:t>18/11/2020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3CDB24-0A8C-4FB1-B556-40D508C00322}" type="slidenum">
              <a:rPr lang="en-GB" smtClean="0"/>
              <a:t>‹#›</a:t>
            </a:fld>
            <a:endParaRPr lang="en-GB"/>
          </a:p>
        </p:txBody>
      </p:sp>
    </p:spTree>
    <p:extLst>
      <p:ext uri="{BB962C8B-B14F-4D97-AF65-F5344CB8AC3E}">
        <p14:creationId xmlns:p14="http://schemas.microsoft.com/office/powerpoint/2010/main" val="2358179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6700AF-C69A-469D-A0E0-272DAF6CA376}" type="datetimeFigureOut">
              <a:rPr lang="en-GB" smtClean="0"/>
              <a:t>18/11/2020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3CDB24-0A8C-4FB1-B556-40D508C00322}" type="slidenum">
              <a:rPr lang="en-GB" smtClean="0"/>
              <a:t>‹#›</a:t>
            </a:fld>
            <a:endParaRPr lang="en-GB"/>
          </a:p>
        </p:txBody>
      </p:sp>
    </p:spTree>
    <p:extLst>
      <p:ext uri="{BB962C8B-B14F-4D97-AF65-F5344CB8AC3E}">
        <p14:creationId xmlns:p14="http://schemas.microsoft.com/office/powerpoint/2010/main" val="71818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B6700AF-C69A-469D-A0E0-272DAF6CA376}" type="datetimeFigureOut">
              <a:rPr lang="en-GB" smtClean="0"/>
              <a:t>18/11/2020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93CDB24-0A8C-4FB1-B556-40D508C00322}" type="slidenum">
              <a:rPr lang="en-GB" smtClean="0"/>
              <a:t>‹#›</a:t>
            </a:fld>
            <a:endParaRPr lang="en-GB"/>
          </a:p>
        </p:txBody>
      </p:sp>
    </p:spTree>
    <p:extLst>
      <p:ext uri="{BB962C8B-B14F-4D97-AF65-F5344CB8AC3E}">
        <p14:creationId xmlns:p14="http://schemas.microsoft.com/office/powerpoint/2010/main" val="3138548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BB6700AF-C69A-469D-A0E0-272DAF6CA376}" type="datetimeFigureOut">
              <a:rPr lang="en-GB" smtClean="0"/>
              <a:t>18/11/2020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93CDB24-0A8C-4FB1-B556-40D508C00322}" type="slidenum">
              <a:rPr lang="en-GB" smtClean="0"/>
              <a:t>‹#›</a:t>
            </a:fld>
            <a:endParaRPr lang="en-GB"/>
          </a:p>
        </p:txBody>
      </p:sp>
    </p:spTree>
    <p:extLst>
      <p:ext uri="{BB962C8B-B14F-4D97-AF65-F5344CB8AC3E}">
        <p14:creationId xmlns:p14="http://schemas.microsoft.com/office/powerpoint/2010/main" val="4057465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B6700AF-C69A-469D-A0E0-272DAF6CA376}" type="datetimeFigureOut">
              <a:rPr lang="en-GB" smtClean="0"/>
              <a:t>18/11/2020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93CDB24-0A8C-4FB1-B556-40D508C00322}" type="slidenum">
              <a:rPr lang="en-GB" smtClean="0"/>
              <a:t>‹#›</a:t>
            </a:fld>
            <a:endParaRPr lang="en-GB"/>
          </a:p>
        </p:txBody>
      </p:sp>
    </p:spTree>
    <p:extLst>
      <p:ext uri="{BB962C8B-B14F-4D97-AF65-F5344CB8AC3E}">
        <p14:creationId xmlns:p14="http://schemas.microsoft.com/office/powerpoint/2010/main" val="596029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6700AF-C69A-469D-A0E0-272DAF6CA376}" type="datetimeFigureOut">
              <a:rPr lang="en-GB" smtClean="0"/>
              <a:t>18/11/2020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93CDB24-0A8C-4FB1-B556-40D508C00322}" type="slidenum">
              <a:rPr lang="en-GB" smtClean="0"/>
              <a:t>‹#›</a:t>
            </a:fld>
            <a:endParaRPr lang="en-GB"/>
          </a:p>
        </p:txBody>
      </p:sp>
    </p:spTree>
    <p:extLst>
      <p:ext uri="{BB962C8B-B14F-4D97-AF65-F5344CB8AC3E}">
        <p14:creationId xmlns:p14="http://schemas.microsoft.com/office/powerpoint/2010/main" val="606155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B6700AF-C69A-469D-A0E0-272DAF6CA376}" type="datetimeFigureOut">
              <a:rPr lang="en-GB" smtClean="0"/>
              <a:t>18/11/2020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93CDB24-0A8C-4FB1-B556-40D508C00322}" type="slidenum">
              <a:rPr lang="en-GB" smtClean="0"/>
              <a:t>‹#›</a:t>
            </a:fld>
            <a:endParaRPr lang="en-GB"/>
          </a:p>
        </p:txBody>
      </p:sp>
    </p:spTree>
    <p:extLst>
      <p:ext uri="{BB962C8B-B14F-4D97-AF65-F5344CB8AC3E}">
        <p14:creationId xmlns:p14="http://schemas.microsoft.com/office/powerpoint/2010/main" val="3876465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B6700AF-C69A-469D-A0E0-272DAF6CA376}" type="datetimeFigureOut">
              <a:rPr lang="en-GB" smtClean="0"/>
              <a:t>18/11/2020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93CDB24-0A8C-4FB1-B556-40D508C00322}" type="slidenum">
              <a:rPr lang="en-GB" smtClean="0"/>
              <a:t>‹#›</a:t>
            </a:fld>
            <a:endParaRPr lang="en-GB"/>
          </a:p>
        </p:txBody>
      </p:sp>
    </p:spTree>
    <p:extLst>
      <p:ext uri="{BB962C8B-B14F-4D97-AF65-F5344CB8AC3E}">
        <p14:creationId xmlns:p14="http://schemas.microsoft.com/office/powerpoint/2010/main" val="3762400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6700AF-C69A-469D-A0E0-272DAF6CA376}" type="datetimeFigureOut">
              <a:rPr lang="en-GB" smtClean="0"/>
              <a:t>18/11/2020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3CDB24-0A8C-4FB1-B556-40D508C00322}" type="slidenum">
              <a:rPr lang="en-GB" smtClean="0"/>
              <a:t>‹#›</a:t>
            </a:fld>
            <a:endParaRPr lang="en-GB"/>
          </a:p>
        </p:txBody>
      </p:sp>
    </p:spTree>
    <p:extLst>
      <p:ext uri="{BB962C8B-B14F-4D97-AF65-F5344CB8AC3E}">
        <p14:creationId xmlns:p14="http://schemas.microsoft.com/office/powerpoint/2010/main" val="3266756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0.png"/><Relationship Id="rId4" Type="http://schemas.openxmlformats.org/officeDocument/2006/relationships/image" Target="../media/image50.png"/></Relationships>
</file>

<file path=ppt/slides/_rels/slide15.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0.png"/><Relationship Id="rId4" Type="http://schemas.openxmlformats.org/officeDocument/2006/relationships/image" Target="../media/image50.png"/></Relationships>
</file>

<file path=ppt/slides/_rels/slide16.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image" Target="../media/image40.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50.png"/><Relationship Id="rId7" Type="http://schemas.openxmlformats.org/officeDocument/2006/relationships/image" Target="../media/image14.png"/><Relationship Id="rId2" Type="http://schemas.openxmlformats.org/officeDocument/2006/relationships/image" Target="../media/image40.pn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 Id="rId9" Type="http://schemas.openxmlformats.org/officeDocument/2006/relationships/image" Target="../media/image16.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5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L-centre</a:t>
            </a:r>
          </a:p>
        </p:txBody>
      </p:sp>
      <p:sp>
        <p:nvSpPr>
          <p:cNvPr id="3" name="Subtitle 2"/>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322118966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59632" y="980728"/>
            <a:ext cx="7272808" cy="3888432"/>
          </a:xfrm>
          <a:prstGeom prst="rect">
            <a:avLst/>
          </a:prstGeom>
          <a:solidFill>
            <a:srgbClr val="FFFF00">
              <a:alpha val="3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1259632" y="3140968"/>
            <a:ext cx="5544616" cy="17281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1229189" y="3168678"/>
            <a:ext cx="5544616" cy="17281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itle 1"/>
          <p:cNvSpPr>
            <a:spLocks noGrp="1"/>
          </p:cNvSpPr>
          <p:nvPr>
            <p:ph type="title"/>
          </p:nvPr>
        </p:nvSpPr>
        <p:spPr>
          <a:xfrm>
            <a:off x="3414700" y="44624"/>
            <a:ext cx="2314600" cy="562074"/>
          </a:xfrm>
        </p:spPr>
        <p:txBody>
          <a:bodyPr>
            <a:normAutofit fontScale="90000"/>
          </a:bodyPr>
          <a:lstStyle/>
          <a:p>
            <a:r>
              <a:rPr lang="en-GB" sz="3200" dirty="0">
                <a:latin typeface="Comic Sans MS" panose="030F0702030302020204" pitchFamily="66" charset="0"/>
              </a:rPr>
              <a:t>L-centre</a:t>
            </a:r>
          </a:p>
        </p:txBody>
      </p:sp>
      <p:sp>
        <p:nvSpPr>
          <p:cNvPr id="17" name="TextBox 16"/>
          <p:cNvSpPr txBox="1"/>
          <p:nvPr/>
        </p:nvSpPr>
        <p:spPr>
          <a:xfrm>
            <a:off x="5163408" y="2079040"/>
            <a:ext cx="396262" cy="523220"/>
          </a:xfrm>
          <a:prstGeom prst="rect">
            <a:avLst/>
          </a:prstGeom>
          <a:noFill/>
        </p:spPr>
        <p:txBody>
          <a:bodyPr wrap="none" rtlCol="0">
            <a:spAutoFit/>
          </a:bodyPr>
          <a:lstStyle/>
          <a:p>
            <a:r>
              <a:rPr lang="en-GB" sz="2800" b="1" dirty="0">
                <a:latin typeface="Comic Sans MS" panose="030F0702030302020204" pitchFamily="66" charset="0"/>
              </a:rPr>
              <a:t>x</a:t>
            </a:r>
          </a:p>
        </p:txBody>
      </p:sp>
      <p:cxnSp>
        <p:nvCxnSpPr>
          <p:cNvPr id="3" name="Straight Connector 2"/>
          <p:cNvCxnSpPr/>
          <p:nvPr/>
        </p:nvCxnSpPr>
        <p:spPr>
          <a:xfrm flipH="1">
            <a:off x="1259632" y="4869160"/>
            <a:ext cx="5544616"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259632" y="3127320"/>
            <a:ext cx="0" cy="1755902"/>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259632" y="3140968"/>
            <a:ext cx="5544616" cy="1728192"/>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1259632" y="3140968"/>
            <a:ext cx="5544616" cy="1728192"/>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259632" y="980728"/>
            <a:ext cx="7272808" cy="38884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1229189" y="980728"/>
            <a:ext cx="7303251" cy="38884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3603009" y="2354298"/>
            <a:ext cx="1758530" cy="216311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374073" y="5107386"/>
            <a:ext cx="8158367" cy="707886"/>
          </a:xfrm>
          <a:prstGeom prst="rect">
            <a:avLst/>
          </a:prstGeom>
          <a:noFill/>
        </p:spPr>
        <p:txBody>
          <a:bodyPr wrap="square" rtlCol="0">
            <a:spAutoFit/>
          </a:bodyPr>
          <a:lstStyle/>
          <a:p>
            <a:endParaRPr lang="en-GB" sz="2000" b="1" dirty="0">
              <a:latin typeface="Comic Sans MS" panose="030F0702030302020204" pitchFamily="66" charset="0"/>
            </a:endParaRPr>
          </a:p>
          <a:p>
            <a:r>
              <a:rPr lang="en-GB" sz="2000" dirty="0">
                <a:latin typeface="Comic Sans MS" panose="030F0702030302020204" pitchFamily="66" charset="0"/>
              </a:rPr>
              <a:t>The above gives a clue.  </a:t>
            </a:r>
          </a:p>
        </p:txBody>
      </p:sp>
    </p:spTree>
    <p:extLst>
      <p:ext uri="{BB962C8B-B14F-4D97-AF65-F5344CB8AC3E}">
        <p14:creationId xmlns:p14="http://schemas.microsoft.com/office/powerpoint/2010/main" val="346025027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59632" y="980728"/>
            <a:ext cx="7272808" cy="3888432"/>
          </a:xfrm>
          <a:prstGeom prst="rect">
            <a:avLst/>
          </a:prstGeom>
          <a:solidFill>
            <a:srgbClr val="FFFF00">
              <a:alpha val="3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1259632" y="1924334"/>
            <a:ext cx="5544616" cy="294482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1229189" y="2033516"/>
            <a:ext cx="5544616" cy="28633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itle 1"/>
          <p:cNvSpPr>
            <a:spLocks noGrp="1"/>
          </p:cNvSpPr>
          <p:nvPr>
            <p:ph type="title"/>
          </p:nvPr>
        </p:nvSpPr>
        <p:spPr>
          <a:xfrm>
            <a:off x="3414700" y="44624"/>
            <a:ext cx="2314600" cy="562074"/>
          </a:xfrm>
        </p:spPr>
        <p:txBody>
          <a:bodyPr>
            <a:normAutofit fontScale="90000"/>
          </a:bodyPr>
          <a:lstStyle/>
          <a:p>
            <a:r>
              <a:rPr lang="en-GB" sz="3200" dirty="0">
                <a:latin typeface="Comic Sans MS" panose="030F0702030302020204" pitchFamily="66" charset="0"/>
              </a:rPr>
              <a:t>L-centre</a:t>
            </a:r>
          </a:p>
        </p:txBody>
      </p:sp>
      <p:sp>
        <p:nvSpPr>
          <p:cNvPr id="17" name="TextBox 16"/>
          <p:cNvSpPr txBox="1"/>
          <p:nvPr/>
        </p:nvSpPr>
        <p:spPr>
          <a:xfrm>
            <a:off x="6610096" y="1628656"/>
            <a:ext cx="396262" cy="523220"/>
          </a:xfrm>
          <a:prstGeom prst="rect">
            <a:avLst/>
          </a:prstGeom>
          <a:noFill/>
        </p:spPr>
        <p:txBody>
          <a:bodyPr wrap="none" rtlCol="0">
            <a:spAutoFit/>
          </a:bodyPr>
          <a:lstStyle/>
          <a:p>
            <a:r>
              <a:rPr lang="en-GB" sz="2800" b="1" dirty="0">
                <a:latin typeface="Comic Sans MS" panose="030F0702030302020204" pitchFamily="66" charset="0"/>
              </a:rPr>
              <a:t>x</a:t>
            </a:r>
          </a:p>
        </p:txBody>
      </p:sp>
      <p:cxnSp>
        <p:nvCxnSpPr>
          <p:cNvPr id="3" name="Straight Connector 2"/>
          <p:cNvCxnSpPr/>
          <p:nvPr/>
        </p:nvCxnSpPr>
        <p:spPr>
          <a:xfrm flipH="1">
            <a:off x="1259632" y="4869160"/>
            <a:ext cx="5544616"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259632" y="1924334"/>
            <a:ext cx="0" cy="2958888"/>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259632" y="1924334"/>
            <a:ext cx="5544616" cy="294482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259632" y="980728"/>
            <a:ext cx="7272808" cy="38884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1229189" y="980728"/>
            <a:ext cx="7303251" cy="38884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4001497" y="1924334"/>
            <a:ext cx="2772308" cy="147241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374073" y="5107386"/>
            <a:ext cx="8158367" cy="1323439"/>
          </a:xfrm>
          <a:prstGeom prst="rect">
            <a:avLst/>
          </a:prstGeom>
          <a:noFill/>
        </p:spPr>
        <p:txBody>
          <a:bodyPr wrap="square" rtlCol="0">
            <a:spAutoFit/>
          </a:bodyPr>
          <a:lstStyle/>
          <a:p>
            <a:endParaRPr lang="en-GB" sz="2000" b="1" dirty="0">
              <a:latin typeface="Comic Sans MS" panose="030F0702030302020204" pitchFamily="66" charset="0"/>
            </a:endParaRPr>
          </a:p>
          <a:p>
            <a:endParaRPr lang="en-GB" sz="2000" dirty="0">
              <a:latin typeface="Comic Sans MS" panose="030F0702030302020204" pitchFamily="66" charset="0"/>
            </a:endParaRPr>
          </a:p>
          <a:p>
            <a:r>
              <a:rPr lang="en-GB" sz="2000" dirty="0">
                <a:latin typeface="Comic Sans MS" panose="030F0702030302020204" pitchFamily="66" charset="0"/>
              </a:rPr>
              <a:t>It must lie on the diagonal of the original rectangle.</a:t>
            </a:r>
          </a:p>
          <a:p>
            <a:endParaRPr lang="en-GB" sz="2000" dirty="0">
              <a:latin typeface="Comic Sans MS" panose="030F0702030302020204" pitchFamily="66" charset="0"/>
            </a:endParaRPr>
          </a:p>
        </p:txBody>
      </p:sp>
    </p:spTree>
    <p:extLst>
      <p:ext uri="{BB962C8B-B14F-4D97-AF65-F5344CB8AC3E}">
        <p14:creationId xmlns:p14="http://schemas.microsoft.com/office/powerpoint/2010/main" val="103878976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59632" y="980728"/>
            <a:ext cx="7272808" cy="3888432"/>
          </a:xfrm>
          <a:prstGeom prst="rect">
            <a:avLst/>
          </a:prstGeom>
          <a:solidFill>
            <a:srgbClr val="FFFF00">
              <a:alpha val="3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1259632" y="1924334"/>
            <a:ext cx="5544616" cy="294482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1229189" y="2033516"/>
            <a:ext cx="5544616" cy="28633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itle 1"/>
          <p:cNvSpPr>
            <a:spLocks noGrp="1"/>
          </p:cNvSpPr>
          <p:nvPr>
            <p:ph type="title"/>
          </p:nvPr>
        </p:nvSpPr>
        <p:spPr>
          <a:xfrm>
            <a:off x="3414700" y="44624"/>
            <a:ext cx="2314600" cy="562074"/>
          </a:xfrm>
        </p:spPr>
        <p:txBody>
          <a:bodyPr>
            <a:normAutofit fontScale="90000"/>
          </a:bodyPr>
          <a:lstStyle/>
          <a:p>
            <a:r>
              <a:rPr lang="en-GB" sz="3200" dirty="0">
                <a:latin typeface="Comic Sans MS" panose="030F0702030302020204" pitchFamily="66" charset="0"/>
              </a:rPr>
              <a:t>L-centre</a:t>
            </a:r>
          </a:p>
        </p:txBody>
      </p:sp>
      <p:sp>
        <p:nvSpPr>
          <p:cNvPr id="17" name="TextBox 16"/>
          <p:cNvSpPr txBox="1"/>
          <p:nvPr/>
        </p:nvSpPr>
        <p:spPr>
          <a:xfrm>
            <a:off x="6610096" y="1628656"/>
            <a:ext cx="396262" cy="523220"/>
          </a:xfrm>
          <a:prstGeom prst="rect">
            <a:avLst/>
          </a:prstGeom>
          <a:noFill/>
        </p:spPr>
        <p:txBody>
          <a:bodyPr wrap="none" rtlCol="0">
            <a:spAutoFit/>
          </a:bodyPr>
          <a:lstStyle/>
          <a:p>
            <a:r>
              <a:rPr lang="en-GB" sz="2800" b="1" dirty="0">
                <a:latin typeface="Comic Sans MS" panose="030F0702030302020204" pitchFamily="66" charset="0"/>
              </a:rPr>
              <a:t>x</a:t>
            </a:r>
          </a:p>
        </p:txBody>
      </p:sp>
      <p:cxnSp>
        <p:nvCxnSpPr>
          <p:cNvPr id="3" name="Straight Connector 2"/>
          <p:cNvCxnSpPr/>
          <p:nvPr/>
        </p:nvCxnSpPr>
        <p:spPr>
          <a:xfrm flipH="1">
            <a:off x="1259632" y="4869160"/>
            <a:ext cx="5544616"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259632" y="1924334"/>
            <a:ext cx="0" cy="2958888"/>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259632" y="1924334"/>
            <a:ext cx="5544616" cy="294482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259632" y="980728"/>
            <a:ext cx="7272808" cy="38884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1229189" y="980728"/>
            <a:ext cx="7303251" cy="38884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4001497" y="1924334"/>
            <a:ext cx="2772308" cy="147241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374073" y="5107386"/>
            <a:ext cx="8158367" cy="1323439"/>
          </a:xfrm>
          <a:prstGeom prst="rect">
            <a:avLst/>
          </a:prstGeom>
          <a:noFill/>
        </p:spPr>
        <p:txBody>
          <a:bodyPr wrap="square" rtlCol="0">
            <a:spAutoFit/>
          </a:bodyPr>
          <a:lstStyle/>
          <a:p>
            <a:endParaRPr lang="en-GB" sz="2000" b="1" dirty="0">
              <a:latin typeface="Comic Sans MS" panose="030F0702030302020204" pitchFamily="66" charset="0"/>
            </a:endParaRPr>
          </a:p>
          <a:p>
            <a:endParaRPr lang="en-GB" sz="2000" dirty="0">
              <a:latin typeface="Comic Sans MS" panose="030F0702030302020204" pitchFamily="66" charset="0"/>
            </a:endParaRPr>
          </a:p>
          <a:p>
            <a:r>
              <a:rPr lang="en-GB" sz="2000" dirty="0">
                <a:latin typeface="Comic Sans MS" panose="030F0702030302020204" pitchFamily="66" charset="0"/>
              </a:rPr>
              <a:t>It must lie on the diagonal of the original rectangle.</a:t>
            </a:r>
          </a:p>
          <a:p>
            <a:r>
              <a:rPr lang="en-GB" sz="2000" dirty="0">
                <a:latin typeface="Comic Sans MS" panose="030F0702030302020204" pitchFamily="66" charset="0"/>
              </a:rPr>
              <a:t>But where on the diagonal?</a:t>
            </a:r>
          </a:p>
        </p:txBody>
      </p:sp>
    </p:spTree>
    <p:extLst>
      <p:ext uri="{BB962C8B-B14F-4D97-AF65-F5344CB8AC3E}">
        <p14:creationId xmlns:p14="http://schemas.microsoft.com/office/powerpoint/2010/main" val="260884108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198495"/>
            <a:ext cx="4603433" cy="2194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40567" y="1198495"/>
            <a:ext cx="4603433" cy="2194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le 1"/>
          <p:cNvSpPr>
            <a:spLocks noGrp="1"/>
          </p:cNvSpPr>
          <p:nvPr>
            <p:ph type="title"/>
          </p:nvPr>
        </p:nvSpPr>
        <p:spPr>
          <a:xfrm>
            <a:off x="3414700" y="44624"/>
            <a:ext cx="2314600" cy="562074"/>
          </a:xfrm>
        </p:spPr>
        <p:txBody>
          <a:bodyPr>
            <a:normAutofit fontScale="90000"/>
          </a:bodyPr>
          <a:lstStyle/>
          <a:p>
            <a:r>
              <a:rPr lang="en-GB" sz="3200" dirty="0">
                <a:latin typeface="Comic Sans MS" panose="030F0702030302020204" pitchFamily="66" charset="0"/>
              </a:rPr>
              <a:t>L-centre</a:t>
            </a:r>
          </a:p>
        </p:txBody>
      </p: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70284" y="3600720"/>
            <a:ext cx="4603433" cy="2194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341190" y="3338463"/>
            <a:ext cx="1798890" cy="338554"/>
          </a:xfrm>
          <a:prstGeom prst="rect">
            <a:avLst/>
          </a:prstGeom>
          <a:noFill/>
        </p:spPr>
        <p:txBody>
          <a:bodyPr wrap="none" rtlCol="0">
            <a:spAutoFit/>
          </a:bodyPr>
          <a:lstStyle/>
          <a:p>
            <a:r>
              <a:rPr lang="en-GB" sz="1600" dirty="0">
                <a:latin typeface="Comic Sans MS" panose="030F0702030302020204" pitchFamily="66" charset="0"/>
              </a:rPr>
              <a:t>cut-out too small</a:t>
            </a:r>
          </a:p>
        </p:txBody>
      </p:sp>
      <p:sp>
        <p:nvSpPr>
          <p:cNvPr id="9" name="TextBox 8"/>
          <p:cNvSpPr txBox="1"/>
          <p:nvPr/>
        </p:nvSpPr>
        <p:spPr>
          <a:xfrm>
            <a:off x="5638796" y="2685645"/>
            <a:ext cx="1805302" cy="338554"/>
          </a:xfrm>
          <a:prstGeom prst="rect">
            <a:avLst/>
          </a:prstGeom>
          <a:noFill/>
        </p:spPr>
        <p:txBody>
          <a:bodyPr wrap="none" rtlCol="0">
            <a:spAutoFit/>
          </a:bodyPr>
          <a:lstStyle/>
          <a:p>
            <a:r>
              <a:rPr lang="en-GB" sz="1600" dirty="0">
                <a:latin typeface="Comic Sans MS" panose="030F0702030302020204" pitchFamily="66" charset="0"/>
              </a:rPr>
              <a:t>cut-out too large</a:t>
            </a:r>
          </a:p>
        </p:txBody>
      </p:sp>
      <p:sp>
        <p:nvSpPr>
          <p:cNvPr id="10" name="TextBox 9"/>
          <p:cNvSpPr txBox="1"/>
          <p:nvPr/>
        </p:nvSpPr>
        <p:spPr>
          <a:xfrm>
            <a:off x="3141302" y="5183215"/>
            <a:ext cx="1939955" cy="338554"/>
          </a:xfrm>
          <a:prstGeom prst="rect">
            <a:avLst/>
          </a:prstGeom>
          <a:noFill/>
        </p:spPr>
        <p:txBody>
          <a:bodyPr wrap="none" rtlCol="0">
            <a:spAutoFit/>
          </a:bodyPr>
          <a:lstStyle/>
          <a:p>
            <a:r>
              <a:rPr lang="en-GB" sz="1600" dirty="0">
                <a:latin typeface="Comic Sans MS" panose="030F0702030302020204" pitchFamily="66" charset="0"/>
              </a:rPr>
              <a:t>cut-out just right</a:t>
            </a:r>
          </a:p>
        </p:txBody>
      </p:sp>
    </p:spTree>
    <p:extLst>
      <p:ext uri="{BB962C8B-B14F-4D97-AF65-F5344CB8AC3E}">
        <p14:creationId xmlns:p14="http://schemas.microsoft.com/office/powerpoint/2010/main" val="382034434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500"/>
                                        <p:tgtEl>
                                          <p:spTgt spid="1026"/>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500"/>
                                        <p:tgtEl>
                                          <p:spTgt spid="7"/>
                                        </p:tgtEl>
                                      </p:cBhvr>
                                    </p:animEffect>
                                  </p:childTnLst>
                                </p:cTn>
                              </p:par>
                            </p:childTnLst>
                          </p:cTn>
                        </p:par>
                        <p:par>
                          <p:cTn id="26" fill="hold">
                            <p:stCondLst>
                              <p:cond delay="500"/>
                            </p:stCondLst>
                            <p:childTnLst>
                              <p:par>
                                <p:cTn id="27" presetID="10" presetClass="entr" presetSubtype="0" fill="hold" grpId="0" nodeType="after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fade">
                                      <p:cBhvr>
                                        <p:cTn id="2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59632" y="980728"/>
            <a:ext cx="7272808" cy="3888432"/>
          </a:xfrm>
          <a:prstGeom prst="rect">
            <a:avLst/>
          </a:prstGeom>
          <a:solidFill>
            <a:srgbClr val="FFFF00">
              <a:alpha val="3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4"/>
          <p:cNvSpPr/>
          <p:nvPr/>
        </p:nvSpPr>
        <p:spPr>
          <a:xfrm>
            <a:off x="1259632" y="1924334"/>
            <a:ext cx="5544616" cy="294482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1242837" y="1951627"/>
            <a:ext cx="5544616" cy="304345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6610096" y="1628656"/>
            <a:ext cx="396262" cy="523220"/>
          </a:xfrm>
          <a:prstGeom prst="rect">
            <a:avLst/>
          </a:prstGeom>
          <a:noFill/>
        </p:spPr>
        <p:txBody>
          <a:bodyPr wrap="none" rtlCol="0">
            <a:spAutoFit/>
          </a:bodyPr>
          <a:lstStyle/>
          <a:p>
            <a:r>
              <a:rPr lang="en-GB" sz="2800" b="1" dirty="0">
                <a:latin typeface="Comic Sans MS" panose="030F0702030302020204" pitchFamily="66" charset="0"/>
              </a:rPr>
              <a:t>x</a:t>
            </a:r>
          </a:p>
        </p:txBody>
      </p:sp>
      <mc:AlternateContent xmlns:mc="http://schemas.openxmlformats.org/markup-compatibility/2006" xmlns:a14="http://schemas.microsoft.com/office/drawing/2010/main">
        <mc:Choice Requires="a14">
          <p:sp>
            <p:nvSpPr>
              <p:cNvPr id="14" name="TextBox 13"/>
              <p:cNvSpPr txBox="1"/>
              <p:nvPr/>
            </p:nvSpPr>
            <p:spPr>
              <a:xfrm>
                <a:off x="374073" y="2527914"/>
                <a:ext cx="6632285" cy="3782446"/>
              </a:xfrm>
              <a:prstGeom prst="rect">
                <a:avLst/>
              </a:prstGeom>
              <a:noFill/>
            </p:spPr>
            <p:txBody>
              <a:bodyPr wrap="square" rtlCol="0">
                <a:spAutoFit/>
              </a:bodyPr>
              <a:lstStyle/>
              <a:p>
                <a:r>
                  <a:rPr lang="en-GB" sz="2000" dirty="0">
                    <a:latin typeface="Comic Sans MS" panose="030F0702030302020204" pitchFamily="66" charset="0"/>
                  </a:rPr>
                  <a:t>Taking “Moments” about left hand edge:</a:t>
                </a:r>
                <a:r>
                  <a:rPr lang="en-GB" sz="2000" b="1" dirty="0">
                    <a:latin typeface="Comic Sans MS" panose="030F0702030302020204" pitchFamily="66" charset="0"/>
                  </a:rPr>
                  <a:t> </a:t>
                </a:r>
              </a:p>
              <a:p>
                <a:endParaRPr lang="en-GB" sz="2000" dirty="0">
                  <a:latin typeface="Comic Sans MS" panose="030F0702030302020204" pitchFamily="66" charset="0"/>
                </a:endParaRPr>
              </a:p>
              <a:p>
                <a:r>
                  <a:rPr lang="en-GB" sz="2000" b="0" dirty="0"/>
                  <a:t>	      </a:t>
                </a:r>
                <a14:m>
                  <m:oMath xmlns:m="http://schemas.openxmlformats.org/officeDocument/2006/math">
                    <m:r>
                      <a:rPr lang="en-GB" sz="2000" b="0" i="1" smtClean="0">
                        <a:latin typeface="Cambria Math"/>
                      </a:rPr>
                      <m:t>𝑎</m:t>
                    </m:r>
                    <m:r>
                      <a:rPr lang="en-GB" sz="2000" b="0" i="1" smtClean="0">
                        <a:latin typeface="Cambria Math"/>
                      </a:rPr>
                      <m:t>.</m:t>
                    </m:r>
                    <m:r>
                      <a:rPr lang="en-GB" sz="2000" b="0" i="1" smtClean="0">
                        <a:latin typeface="Cambria Math"/>
                      </a:rPr>
                      <m:t>𝑏</m:t>
                    </m:r>
                    <m:r>
                      <a:rPr lang="en-GB" sz="2000" b="0" i="1" smtClean="0">
                        <a:latin typeface="Cambria Math"/>
                      </a:rPr>
                      <m:t>.</m:t>
                    </m:r>
                    <m:f>
                      <m:fPr>
                        <m:ctrlPr>
                          <a:rPr lang="en-GB" sz="2000" b="0" i="1" smtClean="0">
                            <a:latin typeface="Cambria Math" panose="02040503050406030204" pitchFamily="18" charset="0"/>
                          </a:rPr>
                        </m:ctrlPr>
                      </m:fPr>
                      <m:num>
                        <m:r>
                          <a:rPr lang="en-GB" sz="2000" b="0" i="1" smtClean="0">
                            <a:latin typeface="Cambria Math"/>
                          </a:rPr>
                          <m:t>𝑎</m:t>
                        </m:r>
                      </m:num>
                      <m:den>
                        <m:r>
                          <a:rPr lang="en-GB" sz="2000" b="0" i="1" smtClean="0">
                            <a:latin typeface="Cambria Math"/>
                          </a:rPr>
                          <m:t>2</m:t>
                        </m:r>
                      </m:den>
                    </m:f>
                    <m:r>
                      <a:rPr lang="en-GB" sz="2000" b="0" i="1" smtClean="0">
                        <a:latin typeface="Cambria Math"/>
                      </a:rPr>
                      <m:t>−</m:t>
                    </m:r>
                    <m:r>
                      <a:rPr lang="en-GB" sz="2000" b="0" i="1" smtClean="0">
                        <a:latin typeface="Cambria Math"/>
                      </a:rPr>
                      <m:t>𝑘𝑎</m:t>
                    </m:r>
                    <m:r>
                      <a:rPr lang="en-GB" sz="2000" b="0" i="1" smtClean="0">
                        <a:latin typeface="Cambria Math"/>
                      </a:rPr>
                      <m:t>.</m:t>
                    </m:r>
                    <m:r>
                      <a:rPr lang="en-GB" sz="2000" b="0" i="1" smtClean="0">
                        <a:latin typeface="Cambria Math"/>
                      </a:rPr>
                      <m:t>𝑘𝑏</m:t>
                    </m:r>
                    <m:r>
                      <a:rPr lang="en-GB" sz="2000" b="0" i="1" smtClean="0">
                        <a:latin typeface="Cambria Math"/>
                      </a:rPr>
                      <m:t>.</m:t>
                    </m:r>
                    <m:f>
                      <m:fPr>
                        <m:ctrlPr>
                          <a:rPr lang="en-GB" sz="2000" b="0" i="1" smtClean="0">
                            <a:latin typeface="Cambria Math" panose="02040503050406030204" pitchFamily="18" charset="0"/>
                          </a:rPr>
                        </m:ctrlPr>
                      </m:fPr>
                      <m:num>
                        <m:r>
                          <a:rPr lang="en-GB" sz="2000" b="0" i="1" smtClean="0">
                            <a:latin typeface="Cambria Math"/>
                          </a:rPr>
                          <m:t>𝑘𝑎</m:t>
                        </m:r>
                      </m:num>
                      <m:den>
                        <m:r>
                          <a:rPr lang="en-GB" sz="2000" b="0" i="1" smtClean="0">
                            <a:latin typeface="Cambria Math"/>
                          </a:rPr>
                          <m:t>2</m:t>
                        </m:r>
                      </m:den>
                    </m:f>
                    <m:r>
                      <a:rPr lang="en-GB" sz="2000" b="0" i="1" smtClean="0">
                        <a:latin typeface="Cambria Math"/>
                      </a:rPr>
                      <m:t>=</m:t>
                    </m:r>
                    <m:d>
                      <m:dPr>
                        <m:ctrlPr>
                          <a:rPr lang="en-GB" sz="2000" b="0" i="1" smtClean="0">
                            <a:latin typeface="Cambria Math" panose="02040503050406030204" pitchFamily="18" charset="0"/>
                          </a:rPr>
                        </m:ctrlPr>
                      </m:dPr>
                      <m:e>
                        <m:r>
                          <a:rPr lang="en-GB" sz="2000" b="0" i="1" smtClean="0">
                            <a:latin typeface="Cambria Math"/>
                          </a:rPr>
                          <m:t>𝑎</m:t>
                        </m:r>
                        <m:r>
                          <a:rPr lang="en-GB" sz="2000" b="0" i="1" smtClean="0">
                            <a:latin typeface="Cambria Math"/>
                          </a:rPr>
                          <m:t>.</m:t>
                        </m:r>
                        <m:r>
                          <a:rPr lang="en-GB" sz="2000" b="0" i="1" smtClean="0">
                            <a:latin typeface="Cambria Math"/>
                          </a:rPr>
                          <m:t>𝑏</m:t>
                        </m:r>
                        <m:r>
                          <a:rPr lang="en-GB" sz="2000" b="0" i="1" smtClean="0">
                            <a:latin typeface="Cambria Math"/>
                          </a:rPr>
                          <m:t>−</m:t>
                        </m:r>
                        <m:r>
                          <a:rPr lang="en-GB" sz="2000" b="0" i="1" smtClean="0">
                            <a:latin typeface="Cambria Math"/>
                          </a:rPr>
                          <m:t>𝑘𝑎</m:t>
                        </m:r>
                        <m:r>
                          <a:rPr lang="en-GB" sz="2000" b="0" i="1" smtClean="0">
                            <a:latin typeface="Cambria Math"/>
                          </a:rPr>
                          <m:t>.</m:t>
                        </m:r>
                        <m:r>
                          <a:rPr lang="en-GB" sz="2000" b="0" i="1" smtClean="0">
                            <a:latin typeface="Cambria Math"/>
                          </a:rPr>
                          <m:t>𝑘𝑏</m:t>
                        </m:r>
                      </m:e>
                    </m:d>
                    <m:r>
                      <a:rPr lang="en-GB" sz="2000" b="0" i="1" smtClean="0">
                        <a:latin typeface="Cambria Math"/>
                      </a:rPr>
                      <m:t>.</m:t>
                    </m:r>
                    <m:r>
                      <a:rPr lang="en-GB" sz="2000" b="0" i="1" smtClean="0">
                        <a:latin typeface="Cambria Math"/>
                      </a:rPr>
                      <m:t>𝑘𝑎</m:t>
                    </m:r>
                  </m:oMath>
                </a14:m>
                <a:endParaRPr lang="en-GB" sz="2000" dirty="0">
                  <a:latin typeface="Comic Sans MS" panose="030F0702030302020204" pitchFamily="66" charset="0"/>
                </a:endParaRPr>
              </a:p>
              <a:p>
                <a:endParaRPr lang="en-GB" sz="2000" dirty="0">
                  <a:latin typeface="Comic Sans MS" panose="030F0702030302020204" pitchFamily="66" charset="0"/>
                </a:endParaRPr>
              </a:p>
              <a:p>
                <a:r>
                  <a:rPr lang="en-GB" sz="2000" dirty="0">
                    <a:latin typeface="Comic Sans MS" panose="030F0702030302020204" pitchFamily="66" charset="0"/>
                  </a:rPr>
                  <a:t>		</a:t>
                </a:r>
                <a14:m>
                  <m:oMath xmlns:m="http://schemas.openxmlformats.org/officeDocument/2006/math">
                    <m:f>
                      <m:fPr>
                        <m:ctrlPr>
                          <a:rPr lang="en-GB" sz="2000" b="0" i="1" smtClean="0">
                            <a:latin typeface="Cambria Math" panose="02040503050406030204" pitchFamily="18" charset="0"/>
                          </a:rPr>
                        </m:ctrlPr>
                      </m:fPr>
                      <m:num>
                        <m:sSup>
                          <m:sSupPr>
                            <m:ctrlPr>
                              <a:rPr lang="en-GB" sz="2000" b="0" i="1" smtClean="0">
                                <a:latin typeface="Cambria Math" panose="02040503050406030204" pitchFamily="18" charset="0"/>
                              </a:rPr>
                            </m:ctrlPr>
                          </m:sSupPr>
                          <m:e>
                            <m:r>
                              <a:rPr lang="en-GB" sz="2000" b="0" i="1" smtClean="0">
                                <a:latin typeface="Cambria Math"/>
                              </a:rPr>
                              <m:t>𝑎</m:t>
                            </m:r>
                          </m:e>
                          <m:sup>
                            <m:r>
                              <a:rPr lang="en-GB" sz="2000" b="0" i="1" smtClean="0">
                                <a:latin typeface="Cambria Math"/>
                              </a:rPr>
                              <m:t>2</m:t>
                            </m:r>
                          </m:sup>
                        </m:sSup>
                        <m:r>
                          <a:rPr lang="en-GB" sz="2000" b="0" i="1" smtClean="0">
                            <a:latin typeface="Cambria Math"/>
                          </a:rPr>
                          <m:t>𝑏</m:t>
                        </m:r>
                      </m:num>
                      <m:den>
                        <m:r>
                          <a:rPr lang="en-GB" sz="2000" b="0" i="1" smtClean="0">
                            <a:latin typeface="Cambria Math"/>
                          </a:rPr>
                          <m:t>2</m:t>
                        </m:r>
                      </m:den>
                    </m:f>
                    <m:d>
                      <m:dPr>
                        <m:ctrlPr>
                          <a:rPr lang="en-GB" sz="2000" b="0" i="1" smtClean="0">
                            <a:latin typeface="Cambria Math" panose="02040503050406030204" pitchFamily="18" charset="0"/>
                          </a:rPr>
                        </m:ctrlPr>
                      </m:dPr>
                      <m:e>
                        <m:r>
                          <a:rPr lang="en-GB" sz="2000" b="0" i="1" smtClean="0">
                            <a:latin typeface="Cambria Math"/>
                          </a:rPr>
                          <m:t>1−</m:t>
                        </m:r>
                        <m:sSup>
                          <m:sSupPr>
                            <m:ctrlPr>
                              <a:rPr lang="en-GB" sz="2000" b="0" i="1" smtClean="0">
                                <a:latin typeface="Cambria Math" panose="02040503050406030204" pitchFamily="18" charset="0"/>
                              </a:rPr>
                            </m:ctrlPr>
                          </m:sSupPr>
                          <m:e>
                            <m:r>
                              <a:rPr lang="en-GB" sz="2000" b="0" i="1" smtClean="0">
                                <a:latin typeface="Cambria Math"/>
                              </a:rPr>
                              <m:t>𝑘</m:t>
                            </m:r>
                          </m:e>
                          <m:sup>
                            <m:r>
                              <a:rPr lang="en-GB" sz="2000" b="0" i="1" smtClean="0">
                                <a:latin typeface="Cambria Math"/>
                              </a:rPr>
                              <m:t>3</m:t>
                            </m:r>
                          </m:sup>
                        </m:sSup>
                      </m:e>
                    </m:d>
                    <m:r>
                      <a:rPr lang="en-GB" sz="2000" b="0" i="1" smtClean="0">
                        <a:latin typeface="Cambria Math"/>
                      </a:rPr>
                      <m:t>=</m:t>
                    </m:r>
                    <m:sSup>
                      <m:sSupPr>
                        <m:ctrlPr>
                          <a:rPr lang="en-GB" sz="2000" b="0" i="1" smtClean="0">
                            <a:latin typeface="Cambria Math" panose="02040503050406030204" pitchFamily="18" charset="0"/>
                          </a:rPr>
                        </m:ctrlPr>
                      </m:sSupPr>
                      <m:e>
                        <m:r>
                          <a:rPr lang="en-GB" sz="2000" b="0" i="1" smtClean="0">
                            <a:latin typeface="Cambria Math"/>
                          </a:rPr>
                          <m:t>𝑎</m:t>
                        </m:r>
                      </m:e>
                      <m:sup>
                        <m:r>
                          <a:rPr lang="en-GB" sz="2000" b="0" i="1" smtClean="0">
                            <a:latin typeface="Cambria Math"/>
                          </a:rPr>
                          <m:t>2</m:t>
                        </m:r>
                      </m:sup>
                    </m:sSup>
                    <m:r>
                      <a:rPr lang="en-GB" sz="2000" b="0" i="1" smtClean="0">
                        <a:latin typeface="Cambria Math"/>
                      </a:rPr>
                      <m:t>𝑏</m:t>
                    </m:r>
                    <m:d>
                      <m:dPr>
                        <m:ctrlPr>
                          <a:rPr lang="en-GB" sz="2000" b="0" i="1" smtClean="0">
                            <a:latin typeface="Cambria Math" panose="02040503050406030204" pitchFamily="18" charset="0"/>
                          </a:rPr>
                        </m:ctrlPr>
                      </m:dPr>
                      <m:e>
                        <m:r>
                          <a:rPr lang="en-GB" sz="2000" b="0" i="1" smtClean="0">
                            <a:latin typeface="Cambria Math"/>
                          </a:rPr>
                          <m:t>1−</m:t>
                        </m:r>
                        <m:sSup>
                          <m:sSupPr>
                            <m:ctrlPr>
                              <a:rPr lang="en-GB" sz="2000" b="0" i="1" smtClean="0">
                                <a:latin typeface="Cambria Math" panose="02040503050406030204" pitchFamily="18" charset="0"/>
                              </a:rPr>
                            </m:ctrlPr>
                          </m:sSupPr>
                          <m:e>
                            <m:r>
                              <a:rPr lang="en-GB" sz="2000" b="0" i="1" smtClean="0">
                                <a:latin typeface="Cambria Math"/>
                              </a:rPr>
                              <m:t>𝑘</m:t>
                            </m:r>
                          </m:e>
                          <m:sup>
                            <m:r>
                              <a:rPr lang="en-GB" sz="2000" b="0" i="1" smtClean="0">
                                <a:latin typeface="Cambria Math"/>
                              </a:rPr>
                              <m:t>2</m:t>
                            </m:r>
                          </m:sup>
                        </m:sSup>
                      </m:e>
                    </m:d>
                    <m:r>
                      <a:rPr lang="en-GB" sz="2000" b="0" i="1" smtClean="0">
                        <a:latin typeface="Cambria Math" panose="02040503050406030204" pitchFamily="18" charset="0"/>
                      </a:rPr>
                      <m:t>𝑘</m:t>
                    </m:r>
                  </m:oMath>
                </a14:m>
                <a:endParaRPr lang="en-GB" sz="2000" dirty="0">
                  <a:latin typeface="Comic Sans MS" panose="030F0702030302020204" pitchFamily="66" charset="0"/>
                </a:endParaRPr>
              </a:p>
              <a:p>
                <a:endParaRPr lang="en-GB" sz="2000" dirty="0">
                  <a:latin typeface="Comic Sans MS" panose="030F0702030302020204" pitchFamily="66" charset="0"/>
                </a:endParaRPr>
              </a:p>
              <a:p>
                <a:r>
                  <a:rPr lang="en-GB" sz="2000" dirty="0">
                    <a:latin typeface="Comic Sans MS" panose="030F0702030302020204" pitchFamily="66" charset="0"/>
                  </a:rPr>
                  <a:t>		</a:t>
                </a:r>
                <a14:m>
                  <m:oMath xmlns:m="http://schemas.openxmlformats.org/officeDocument/2006/math">
                    <m:sSup>
                      <m:sSupPr>
                        <m:ctrlPr>
                          <a:rPr lang="en-GB" sz="2000" i="1" smtClean="0">
                            <a:latin typeface="Cambria Math" panose="02040503050406030204" pitchFamily="18" charset="0"/>
                          </a:rPr>
                        </m:ctrlPr>
                      </m:sSupPr>
                      <m:e>
                        <m:r>
                          <a:rPr lang="en-GB" sz="2000" b="0" i="1" smtClean="0">
                            <a:latin typeface="Cambria Math"/>
                          </a:rPr>
                          <m:t>𝑘</m:t>
                        </m:r>
                      </m:e>
                      <m:sup>
                        <m:r>
                          <a:rPr lang="en-GB" sz="2000" b="0" i="1" smtClean="0">
                            <a:latin typeface="Cambria Math"/>
                          </a:rPr>
                          <m:t>3</m:t>
                        </m:r>
                      </m:sup>
                    </m:sSup>
                    <m:r>
                      <a:rPr lang="en-GB" sz="2000" b="0" i="1" smtClean="0">
                        <a:latin typeface="Cambria Math"/>
                      </a:rPr>
                      <m:t>−2</m:t>
                    </m:r>
                    <m:r>
                      <a:rPr lang="en-GB" sz="2000" b="0" i="1" smtClean="0">
                        <a:latin typeface="Cambria Math"/>
                      </a:rPr>
                      <m:t>𝑘</m:t>
                    </m:r>
                    <m:r>
                      <a:rPr lang="en-GB" sz="2000" b="0" i="1" smtClean="0">
                        <a:latin typeface="Cambria Math"/>
                      </a:rPr>
                      <m:t>+1=0</m:t>
                    </m:r>
                  </m:oMath>
                </a14:m>
                <a:endParaRPr lang="en-GB" sz="2000" dirty="0">
                  <a:latin typeface="Comic Sans MS" panose="030F0702030302020204" pitchFamily="66" charset="0"/>
                </a:endParaRPr>
              </a:p>
              <a:p>
                <a:endParaRPr lang="en-GB" sz="2000" dirty="0">
                  <a:latin typeface="Comic Sans MS" panose="030F0702030302020204" pitchFamily="66" charset="0"/>
                </a:endParaRPr>
              </a:p>
              <a:p>
                <a14:m>
                  <m:oMath xmlns:m="http://schemas.openxmlformats.org/officeDocument/2006/math">
                    <m:r>
                      <a:rPr lang="en-GB" sz="2000" b="0" i="1" smtClean="0">
                        <a:latin typeface="Cambria Math"/>
                      </a:rPr>
                      <m:t>𝑘</m:t>
                    </m:r>
                    <m:r>
                      <a:rPr lang="en-GB" sz="2000" b="0" i="1" smtClean="0">
                        <a:latin typeface="Cambria Math"/>
                      </a:rPr>
                      <m:t>=1</m:t>
                    </m:r>
                  </m:oMath>
                </a14:m>
                <a:r>
                  <a:rPr lang="en-GB" sz="2000" dirty="0">
                    <a:latin typeface="Comic Sans MS" panose="030F0702030302020204" pitchFamily="66" charset="0"/>
                  </a:rPr>
                  <a:t> is a solution to the above so </a:t>
                </a:r>
                <a14:m>
                  <m:oMath xmlns:m="http://schemas.openxmlformats.org/officeDocument/2006/math">
                    <m:d>
                      <m:dPr>
                        <m:ctrlPr>
                          <a:rPr lang="en-GB" sz="2000" i="1" smtClean="0">
                            <a:latin typeface="Cambria Math" panose="02040503050406030204" pitchFamily="18" charset="0"/>
                          </a:rPr>
                        </m:ctrlPr>
                      </m:dPr>
                      <m:e>
                        <m:r>
                          <a:rPr lang="en-GB" sz="2000" b="0" i="1" smtClean="0">
                            <a:latin typeface="Cambria Math"/>
                          </a:rPr>
                          <m:t>𝑘</m:t>
                        </m:r>
                        <m:r>
                          <a:rPr lang="en-GB" sz="2000" b="0" i="1" smtClean="0">
                            <a:latin typeface="Cambria Math"/>
                          </a:rPr>
                          <m:t>−1</m:t>
                        </m:r>
                      </m:e>
                    </m:d>
                  </m:oMath>
                </a14:m>
                <a:r>
                  <a:rPr lang="en-GB" sz="2000" dirty="0">
                    <a:latin typeface="Comic Sans MS" panose="030F0702030302020204" pitchFamily="66" charset="0"/>
                  </a:rPr>
                  <a:t> is a factor.</a:t>
                </a:r>
              </a:p>
              <a:p>
                <a:endParaRPr lang="en-GB" sz="2000" dirty="0">
                  <a:latin typeface="Comic Sans MS" panose="030F0702030302020204" pitchFamily="66" charset="0"/>
                </a:endParaRPr>
              </a:p>
              <a:p>
                <a:r>
                  <a:rPr lang="en-GB" sz="2000" dirty="0">
                    <a:latin typeface="Comic Sans MS" panose="030F0702030302020204" pitchFamily="66" charset="0"/>
                  </a:rPr>
                  <a:t>	</a:t>
                </a:r>
                <a14:m>
                  <m:oMath xmlns:m="http://schemas.openxmlformats.org/officeDocument/2006/math">
                    <m:d>
                      <m:dPr>
                        <m:ctrlPr>
                          <a:rPr lang="en-GB" sz="2000" i="1" smtClean="0">
                            <a:latin typeface="Cambria Math" panose="02040503050406030204" pitchFamily="18" charset="0"/>
                          </a:rPr>
                        </m:ctrlPr>
                      </m:dPr>
                      <m:e>
                        <m:sSup>
                          <m:sSupPr>
                            <m:ctrlPr>
                              <a:rPr lang="en-GB" sz="2000" i="1" smtClean="0">
                                <a:latin typeface="Cambria Math" panose="02040503050406030204" pitchFamily="18" charset="0"/>
                              </a:rPr>
                            </m:ctrlPr>
                          </m:sSupPr>
                          <m:e>
                            <m:r>
                              <a:rPr lang="en-GB" sz="2000" b="0" i="1" smtClean="0">
                                <a:latin typeface="Cambria Math"/>
                              </a:rPr>
                              <m:t>𝑘</m:t>
                            </m:r>
                          </m:e>
                          <m:sup>
                            <m:r>
                              <a:rPr lang="en-GB" sz="2000" b="0" i="1" smtClean="0">
                                <a:latin typeface="Cambria Math"/>
                              </a:rPr>
                              <m:t>2</m:t>
                            </m:r>
                          </m:sup>
                        </m:sSup>
                        <m:r>
                          <a:rPr lang="en-GB" sz="2000" b="0" i="1" smtClean="0">
                            <a:latin typeface="Cambria Math"/>
                          </a:rPr>
                          <m:t>+</m:t>
                        </m:r>
                        <m:r>
                          <a:rPr lang="en-GB" sz="2000" b="0" i="1" smtClean="0">
                            <a:latin typeface="Cambria Math"/>
                          </a:rPr>
                          <m:t>𝑘</m:t>
                        </m:r>
                        <m:r>
                          <a:rPr lang="en-GB" sz="2000" b="0" i="1" smtClean="0">
                            <a:latin typeface="Cambria Math"/>
                          </a:rPr>
                          <m:t>−1</m:t>
                        </m:r>
                      </m:e>
                    </m:d>
                    <m:d>
                      <m:dPr>
                        <m:ctrlPr>
                          <a:rPr lang="en-GB" sz="2000" i="1" smtClean="0">
                            <a:latin typeface="Cambria Math" panose="02040503050406030204" pitchFamily="18" charset="0"/>
                          </a:rPr>
                        </m:ctrlPr>
                      </m:dPr>
                      <m:e>
                        <m:r>
                          <a:rPr lang="en-GB" sz="2000" b="0" i="1" smtClean="0">
                            <a:latin typeface="Cambria Math"/>
                          </a:rPr>
                          <m:t>𝑘</m:t>
                        </m:r>
                        <m:r>
                          <a:rPr lang="en-GB" sz="2000" b="0" i="1" smtClean="0">
                            <a:latin typeface="Cambria Math"/>
                          </a:rPr>
                          <m:t>−1</m:t>
                        </m:r>
                      </m:e>
                    </m:d>
                    <m:r>
                      <a:rPr lang="en-GB" sz="2000" b="0" i="1" smtClean="0">
                        <a:latin typeface="Cambria Math"/>
                      </a:rPr>
                      <m:t>=0</m:t>
                    </m:r>
                  </m:oMath>
                </a14:m>
                <a:endParaRPr lang="en-GB" sz="2000" dirty="0">
                  <a:latin typeface="Comic Sans MS" panose="030F0702030302020204" pitchFamily="66" charset="0"/>
                </a:endParaRPr>
              </a:p>
            </p:txBody>
          </p:sp>
        </mc:Choice>
        <mc:Fallback xmlns="">
          <p:sp>
            <p:nvSpPr>
              <p:cNvPr id="14" name="TextBox 13"/>
              <p:cNvSpPr txBox="1">
                <a:spLocks noRot="1" noChangeAspect="1" noMove="1" noResize="1" noEditPoints="1" noAdjustHandles="1" noChangeArrowheads="1" noChangeShapeType="1" noTextEdit="1"/>
              </p:cNvSpPr>
              <p:nvPr/>
            </p:nvSpPr>
            <p:spPr>
              <a:xfrm>
                <a:off x="374073" y="2527914"/>
                <a:ext cx="6632285" cy="3782446"/>
              </a:xfrm>
              <a:prstGeom prst="rect">
                <a:avLst/>
              </a:prstGeom>
              <a:blipFill>
                <a:blip r:embed="rId2"/>
                <a:stretch>
                  <a:fillRect l="-919" t="-96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 name="TextBox 1"/>
              <p:cNvSpPr txBox="1"/>
              <p:nvPr/>
            </p:nvSpPr>
            <p:spPr>
              <a:xfrm>
                <a:off x="4667566" y="614147"/>
                <a:ext cx="391325"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2000" i="1" dirty="0" smtClean="0">
                          <a:latin typeface="Cambria Math"/>
                        </a:rPr>
                        <m:t>𝑎</m:t>
                      </m:r>
                    </m:oMath>
                  </m:oMathPara>
                </a14:m>
                <a:endParaRPr lang="en-GB" sz="2000" dirty="0"/>
              </a:p>
            </p:txBody>
          </p:sp>
        </mc:Choice>
        <mc:Fallback xmlns="">
          <p:sp>
            <p:nvSpPr>
              <p:cNvPr id="2" name="TextBox 1"/>
              <p:cNvSpPr txBox="1">
                <a:spLocks noRot="1" noChangeAspect="1" noMove="1" noResize="1" noEditPoints="1" noAdjustHandles="1" noChangeArrowheads="1" noChangeShapeType="1" noTextEdit="1"/>
              </p:cNvSpPr>
              <p:nvPr/>
            </p:nvSpPr>
            <p:spPr>
              <a:xfrm>
                <a:off x="4667566" y="614147"/>
                <a:ext cx="391325" cy="400110"/>
              </a:xfrm>
              <a:prstGeom prst="rect">
                <a:avLst/>
              </a:prstGeom>
              <a:blipFill rotWithShape="1">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6" name="TextBox 15"/>
              <p:cNvSpPr txBox="1"/>
              <p:nvPr/>
            </p:nvSpPr>
            <p:spPr>
              <a:xfrm>
                <a:off x="8532440" y="2724889"/>
                <a:ext cx="385875"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2000" b="0" i="1" dirty="0" smtClean="0">
                          <a:latin typeface="Cambria Math"/>
                        </a:rPr>
                        <m:t>𝑏</m:t>
                      </m:r>
                    </m:oMath>
                  </m:oMathPara>
                </a14:m>
                <a:endParaRPr lang="en-GB" sz="2000" dirty="0"/>
              </a:p>
            </p:txBody>
          </p:sp>
        </mc:Choice>
        <mc:Fallback xmlns="">
          <p:sp>
            <p:nvSpPr>
              <p:cNvPr id="16" name="TextBox 15"/>
              <p:cNvSpPr txBox="1">
                <a:spLocks noRot="1" noChangeAspect="1" noMove="1" noResize="1" noEditPoints="1" noAdjustHandles="1" noChangeArrowheads="1" noChangeShapeType="1" noTextEdit="1"/>
              </p:cNvSpPr>
              <p:nvPr/>
            </p:nvSpPr>
            <p:spPr>
              <a:xfrm>
                <a:off x="8532440" y="2724889"/>
                <a:ext cx="385875" cy="400110"/>
              </a:xfrm>
              <a:prstGeom prst="rect">
                <a:avLst/>
              </a:prstGeom>
              <a:blipFill rotWithShape="1">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9" name="TextBox 18"/>
              <p:cNvSpPr txBox="1"/>
              <p:nvPr/>
            </p:nvSpPr>
            <p:spPr>
              <a:xfrm>
                <a:off x="3878254" y="1912979"/>
                <a:ext cx="532390"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2000" b="0" i="1" dirty="0" smtClean="0">
                          <a:latin typeface="Cambria Math"/>
                        </a:rPr>
                        <m:t>𝑘</m:t>
                      </m:r>
                      <m:r>
                        <a:rPr lang="en-GB" sz="2000" i="1" dirty="0" smtClean="0">
                          <a:latin typeface="Cambria Math"/>
                        </a:rPr>
                        <m:t>𝑎</m:t>
                      </m:r>
                    </m:oMath>
                  </m:oMathPara>
                </a14:m>
                <a:endParaRPr lang="en-GB" sz="2000" dirty="0"/>
              </a:p>
            </p:txBody>
          </p:sp>
        </mc:Choice>
        <mc:Fallback xmlns="">
          <p:sp>
            <p:nvSpPr>
              <p:cNvPr id="19" name="TextBox 18"/>
              <p:cNvSpPr txBox="1">
                <a:spLocks noRot="1" noChangeAspect="1" noMove="1" noResize="1" noEditPoints="1" noAdjustHandles="1" noChangeArrowheads="1" noChangeShapeType="1" noTextEdit="1"/>
              </p:cNvSpPr>
              <p:nvPr/>
            </p:nvSpPr>
            <p:spPr>
              <a:xfrm>
                <a:off x="3878254" y="1912979"/>
                <a:ext cx="532390" cy="400110"/>
              </a:xfrm>
              <a:prstGeom prst="rect">
                <a:avLst/>
              </a:prstGeom>
              <a:blipFill rotWithShape="1">
                <a:blip r:embed="rId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1" name="TextBox 20"/>
              <p:cNvSpPr txBox="1"/>
              <p:nvPr/>
            </p:nvSpPr>
            <p:spPr>
              <a:xfrm>
                <a:off x="6296222" y="3402883"/>
                <a:ext cx="526939"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2000" b="0" i="1" dirty="0" smtClean="0">
                          <a:latin typeface="Cambria Math"/>
                        </a:rPr>
                        <m:t>𝑘𝑏</m:t>
                      </m:r>
                    </m:oMath>
                  </m:oMathPara>
                </a14:m>
                <a:endParaRPr lang="en-GB" sz="2000" dirty="0"/>
              </a:p>
            </p:txBody>
          </p:sp>
        </mc:Choice>
        <mc:Fallback xmlns="">
          <p:sp>
            <p:nvSpPr>
              <p:cNvPr id="21" name="TextBox 20"/>
              <p:cNvSpPr txBox="1">
                <a:spLocks noRot="1" noChangeAspect="1" noMove="1" noResize="1" noEditPoints="1" noAdjustHandles="1" noChangeArrowheads="1" noChangeShapeType="1" noTextEdit="1"/>
              </p:cNvSpPr>
              <p:nvPr/>
            </p:nvSpPr>
            <p:spPr>
              <a:xfrm>
                <a:off x="6296222" y="3402883"/>
                <a:ext cx="526939" cy="400110"/>
              </a:xfrm>
              <a:prstGeom prst="rect">
                <a:avLst/>
              </a:prstGeom>
              <a:blipFill rotWithShape="1">
                <a:blip r:embed="rId6"/>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253636165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fade">
                                      <p:cBhvr>
                                        <p:cTn id="11" dur="500"/>
                                        <p:tgtEl>
                                          <p:spTgt spid="16"/>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fade">
                                      <p:cBhvr>
                                        <p:cTn id="16" dur="500"/>
                                        <p:tgtEl>
                                          <p:spTgt spid="19"/>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fade">
                                      <p:cBhvr>
                                        <p:cTn id="20" dur="500"/>
                                        <p:tgtEl>
                                          <p:spTgt spid="21"/>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4">
                                            <p:txEl>
                                              <p:pRg st="0" end="0"/>
                                            </p:txEl>
                                          </p:spTgt>
                                        </p:tgtEl>
                                        <p:attrNameLst>
                                          <p:attrName>style.visibility</p:attrName>
                                        </p:attrNameLst>
                                      </p:cBhvr>
                                      <p:to>
                                        <p:strVal val="visible"/>
                                      </p:to>
                                    </p:set>
                                    <p:animEffect transition="in" filter="fade">
                                      <p:cBhvr>
                                        <p:cTn id="25" dur="500"/>
                                        <p:tgtEl>
                                          <p:spTgt spid="14">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4">
                                            <p:txEl>
                                              <p:pRg st="2" end="2"/>
                                            </p:txEl>
                                          </p:spTgt>
                                        </p:tgtEl>
                                        <p:attrNameLst>
                                          <p:attrName>style.visibility</p:attrName>
                                        </p:attrNameLst>
                                      </p:cBhvr>
                                      <p:to>
                                        <p:strVal val="visible"/>
                                      </p:to>
                                    </p:set>
                                    <p:animEffect transition="in" filter="fade">
                                      <p:cBhvr>
                                        <p:cTn id="30" dur="500"/>
                                        <p:tgtEl>
                                          <p:spTgt spid="14">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4">
                                            <p:txEl>
                                              <p:pRg st="4" end="4"/>
                                            </p:txEl>
                                          </p:spTgt>
                                        </p:tgtEl>
                                        <p:attrNameLst>
                                          <p:attrName>style.visibility</p:attrName>
                                        </p:attrNameLst>
                                      </p:cBhvr>
                                      <p:to>
                                        <p:strVal val="visible"/>
                                      </p:to>
                                    </p:set>
                                    <p:animEffect transition="in" filter="fade">
                                      <p:cBhvr>
                                        <p:cTn id="35" dur="500"/>
                                        <p:tgtEl>
                                          <p:spTgt spid="14">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4">
                                            <p:txEl>
                                              <p:pRg st="6" end="6"/>
                                            </p:txEl>
                                          </p:spTgt>
                                        </p:tgtEl>
                                        <p:attrNameLst>
                                          <p:attrName>style.visibility</p:attrName>
                                        </p:attrNameLst>
                                      </p:cBhvr>
                                      <p:to>
                                        <p:strVal val="visible"/>
                                      </p:to>
                                    </p:set>
                                    <p:animEffect transition="in" filter="fade">
                                      <p:cBhvr>
                                        <p:cTn id="40" dur="500"/>
                                        <p:tgtEl>
                                          <p:spTgt spid="14">
                                            <p:txEl>
                                              <p:pRg st="6" end="6"/>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4">
                                            <p:txEl>
                                              <p:pRg st="8" end="8"/>
                                            </p:txEl>
                                          </p:spTgt>
                                        </p:tgtEl>
                                        <p:attrNameLst>
                                          <p:attrName>style.visibility</p:attrName>
                                        </p:attrNameLst>
                                      </p:cBhvr>
                                      <p:to>
                                        <p:strVal val="visible"/>
                                      </p:to>
                                    </p:set>
                                    <p:animEffect transition="in" filter="fade">
                                      <p:cBhvr>
                                        <p:cTn id="45" dur="500"/>
                                        <p:tgtEl>
                                          <p:spTgt spid="14">
                                            <p:txEl>
                                              <p:pRg st="8" end="8"/>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14">
                                            <p:txEl>
                                              <p:pRg st="10" end="10"/>
                                            </p:txEl>
                                          </p:spTgt>
                                        </p:tgtEl>
                                        <p:attrNameLst>
                                          <p:attrName>style.visibility</p:attrName>
                                        </p:attrNameLst>
                                      </p:cBhvr>
                                      <p:to>
                                        <p:strVal val="visible"/>
                                      </p:to>
                                    </p:set>
                                    <p:animEffect transition="in" filter="fade">
                                      <p:cBhvr>
                                        <p:cTn id="50" dur="500"/>
                                        <p:tgtEl>
                                          <p:spTgt spid="1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uild="p"/>
      <p:bldP spid="2" grpId="0"/>
      <p:bldP spid="16" grpId="0"/>
      <p:bldP spid="19" grpId="0"/>
      <p:bldP spid="2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59632" y="980728"/>
            <a:ext cx="7272808" cy="3888432"/>
          </a:xfrm>
          <a:prstGeom prst="rect">
            <a:avLst/>
          </a:prstGeom>
          <a:solidFill>
            <a:srgbClr val="FFFF00">
              <a:alpha val="3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4"/>
          <p:cNvSpPr/>
          <p:nvPr/>
        </p:nvSpPr>
        <p:spPr>
          <a:xfrm>
            <a:off x="1259632" y="1924334"/>
            <a:ext cx="5544616" cy="294482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1242837" y="1951627"/>
            <a:ext cx="5544616" cy="304345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6610096" y="1628656"/>
            <a:ext cx="396262" cy="523220"/>
          </a:xfrm>
          <a:prstGeom prst="rect">
            <a:avLst/>
          </a:prstGeom>
          <a:noFill/>
        </p:spPr>
        <p:txBody>
          <a:bodyPr wrap="none" rtlCol="0">
            <a:spAutoFit/>
          </a:bodyPr>
          <a:lstStyle/>
          <a:p>
            <a:r>
              <a:rPr lang="en-GB" sz="2800" b="1" dirty="0">
                <a:latin typeface="Comic Sans MS" panose="030F0702030302020204" pitchFamily="66" charset="0"/>
              </a:rPr>
              <a:t>x</a:t>
            </a:r>
          </a:p>
        </p:txBody>
      </p:sp>
      <mc:AlternateContent xmlns:mc="http://schemas.openxmlformats.org/markup-compatibility/2006" xmlns:a14="http://schemas.microsoft.com/office/drawing/2010/main">
        <mc:Choice Requires="a14">
          <p:sp>
            <p:nvSpPr>
              <p:cNvPr id="14" name="TextBox 13"/>
              <p:cNvSpPr txBox="1"/>
              <p:nvPr/>
            </p:nvSpPr>
            <p:spPr>
              <a:xfrm>
                <a:off x="374072" y="2527914"/>
                <a:ext cx="8769927" cy="4274183"/>
              </a:xfrm>
              <a:prstGeom prst="rect">
                <a:avLst/>
              </a:prstGeom>
              <a:noFill/>
            </p:spPr>
            <p:txBody>
              <a:bodyPr wrap="square" rtlCol="0">
                <a:spAutoFit/>
              </a:bodyPr>
              <a:lstStyle/>
              <a:p>
                <a:r>
                  <a:rPr lang="en-GB" sz="2000" dirty="0">
                    <a:latin typeface="Comic Sans MS" panose="030F0702030302020204" pitchFamily="66" charset="0"/>
                  </a:rPr>
                  <a:t>Taking “Moments” about left hand edge:</a:t>
                </a:r>
                <a:r>
                  <a:rPr lang="en-GB" sz="2000" b="1" dirty="0">
                    <a:latin typeface="Comic Sans MS" panose="030F0702030302020204" pitchFamily="66" charset="0"/>
                  </a:rPr>
                  <a:t> </a:t>
                </a:r>
              </a:p>
              <a:p>
                <a:endParaRPr lang="en-GB" sz="2000" dirty="0">
                  <a:latin typeface="Comic Sans MS" panose="030F0702030302020204" pitchFamily="66" charset="0"/>
                </a:endParaRPr>
              </a:p>
              <a:p>
                <a:r>
                  <a:rPr lang="en-GB" sz="2000" b="0" dirty="0"/>
                  <a:t>	      </a:t>
                </a:r>
                <a14:m>
                  <m:oMath xmlns:m="http://schemas.openxmlformats.org/officeDocument/2006/math">
                    <m:r>
                      <a:rPr lang="en-GB" sz="2000" b="0" i="1" smtClean="0">
                        <a:latin typeface="Cambria Math"/>
                      </a:rPr>
                      <m:t>𝑎</m:t>
                    </m:r>
                    <m:r>
                      <a:rPr lang="en-GB" sz="2000" b="0" i="1" smtClean="0">
                        <a:latin typeface="Cambria Math"/>
                      </a:rPr>
                      <m:t>.</m:t>
                    </m:r>
                    <m:r>
                      <a:rPr lang="en-GB" sz="2000" b="0" i="1" smtClean="0">
                        <a:latin typeface="Cambria Math"/>
                      </a:rPr>
                      <m:t>𝑏</m:t>
                    </m:r>
                    <m:r>
                      <a:rPr lang="en-GB" sz="2000" b="0" i="1" smtClean="0">
                        <a:latin typeface="Cambria Math"/>
                      </a:rPr>
                      <m:t>.</m:t>
                    </m:r>
                    <m:f>
                      <m:fPr>
                        <m:ctrlPr>
                          <a:rPr lang="en-GB" sz="2000" b="0" i="1" smtClean="0">
                            <a:latin typeface="Cambria Math" panose="02040503050406030204" pitchFamily="18" charset="0"/>
                          </a:rPr>
                        </m:ctrlPr>
                      </m:fPr>
                      <m:num>
                        <m:r>
                          <a:rPr lang="en-GB" sz="2000" b="0" i="1" smtClean="0">
                            <a:latin typeface="Cambria Math"/>
                          </a:rPr>
                          <m:t>𝑎</m:t>
                        </m:r>
                      </m:num>
                      <m:den>
                        <m:r>
                          <a:rPr lang="en-GB" sz="2000" b="0" i="1" smtClean="0">
                            <a:latin typeface="Cambria Math"/>
                          </a:rPr>
                          <m:t>2</m:t>
                        </m:r>
                      </m:den>
                    </m:f>
                    <m:r>
                      <a:rPr lang="en-GB" sz="2000" b="0" i="1" smtClean="0">
                        <a:latin typeface="Cambria Math"/>
                      </a:rPr>
                      <m:t>−</m:t>
                    </m:r>
                    <m:r>
                      <a:rPr lang="en-GB" sz="2000" b="0" i="1" smtClean="0">
                        <a:latin typeface="Cambria Math"/>
                      </a:rPr>
                      <m:t>𝑘𝑎</m:t>
                    </m:r>
                    <m:r>
                      <a:rPr lang="en-GB" sz="2000" b="0" i="1" smtClean="0">
                        <a:latin typeface="Cambria Math"/>
                      </a:rPr>
                      <m:t>.</m:t>
                    </m:r>
                    <m:r>
                      <a:rPr lang="en-GB" sz="2000" b="0" i="1" smtClean="0">
                        <a:latin typeface="Cambria Math"/>
                      </a:rPr>
                      <m:t>𝑘𝑏</m:t>
                    </m:r>
                    <m:r>
                      <a:rPr lang="en-GB" sz="2000" b="0" i="1" smtClean="0">
                        <a:latin typeface="Cambria Math"/>
                      </a:rPr>
                      <m:t>.</m:t>
                    </m:r>
                    <m:f>
                      <m:fPr>
                        <m:ctrlPr>
                          <a:rPr lang="en-GB" sz="2000" b="0" i="1" smtClean="0">
                            <a:latin typeface="Cambria Math" panose="02040503050406030204" pitchFamily="18" charset="0"/>
                          </a:rPr>
                        </m:ctrlPr>
                      </m:fPr>
                      <m:num>
                        <m:r>
                          <a:rPr lang="en-GB" sz="2000" b="0" i="1" smtClean="0">
                            <a:latin typeface="Cambria Math"/>
                          </a:rPr>
                          <m:t>𝑘𝑎</m:t>
                        </m:r>
                      </m:num>
                      <m:den>
                        <m:r>
                          <a:rPr lang="en-GB" sz="2000" b="0" i="1" smtClean="0">
                            <a:latin typeface="Cambria Math"/>
                          </a:rPr>
                          <m:t>2</m:t>
                        </m:r>
                      </m:den>
                    </m:f>
                    <m:r>
                      <a:rPr lang="en-GB" sz="2000" b="0" i="1" smtClean="0">
                        <a:latin typeface="Cambria Math"/>
                      </a:rPr>
                      <m:t>=</m:t>
                    </m:r>
                    <m:d>
                      <m:dPr>
                        <m:ctrlPr>
                          <a:rPr lang="en-GB" sz="2000" b="0" i="1" smtClean="0">
                            <a:latin typeface="Cambria Math" panose="02040503050406030204" pitchFamily="18" charset="0"/>
                          </a:rPr>
                        </m:ctrlPr>
                      </m:dPr>
                      <m:e>
                        <m:r>
                          <a:rPr lang="en-GB" sz="2000" b="0" i="1" smtClean="0">
                            <a:latin typeface="Cambria Math"/>
                          </a:rPr>
                          <m:t>𝑎</m:t>
                        </m:r>
                        <m:r>
                          <a:rPr lang="en-GB" sz="2000" b="0" i="1" smtClean="0">
                            <a:latin typeface="Cambria Math"/>
                          </a:rPr>
                          <m:t>.</m:t>
                        </m:r>
                        <m:r>
                          <a:rPr lang="en-GB" sz="2000" b="0" i="1" smtClean="0">
                            <a:latin typeface="Cambria Math"/>
                          </a:rPr>
                          <m:t>𝑏</m:t>
                        </m:r>
                        <m:r>
                          <a:rPr lang="en-GB" sz="2000" b="0" i="1" smtClean="0">
                            <a:latin typeface="Cambria Math"/>
                          </a:rPr>
                          <m:t>−</m:t>
                        </m:r>
                        <m:r>
                          <a:rPr lang="en-GB" sz="2000" b="0" i="1" smtClean="0">
                            <a:latin typeface="Cambria Math"/>
                          </a:rPr>
                          <m:t>𝑘𝑎</m:t>
                        </m:r>
                        <m:r>
                          <a:rPr lang="en-GB" sz="2000" b="0" i="1" smtClean="0">
                            <a:latin typeface="Cambria Math"/>
                          </a:rPr>
                          <m:t>.</m:t>
                        </m:r>
                        <m:r>
                          <a:rPr lang="en-GB" sz="2000" b="0" i="1" smtClean="0">
                            <a:latin typeface="Cambria Math"/>
                          </a:rPr>
                          <m:t>𝑘𝑏</m:t>
                        </m:r>
                      </m:e>
                    </m:d>
                    <m:r>
                      <a:rPr lang="en-GB" sz="2000" b="0" i="1" smtClean="0">
                        <a:latin typeface="Cambria Math"/>
                      </a:rPr>
                      <m:t>.</m:t>
                    </m:r>
                    <m:r>
                      <a:rPr lang="en-GB" sz="2000" b="0" i="1" smtClean="0">
                        <a:latin typeface="Cambria Math"/>
                      </a:rPr>
                      <m:t>𝑘𝑎</m:t>
                    </m:r>
                  </m:oMath>
                </a14:m>
                <a:endParaRPr lang="en-GB" sz="2000" dirty="0">
                  <a:latin typeface="Comic Sans MS" panose="030F0702030302020204" pitchFamily="66" charset="0"/>
                </a:endParaRPr>
              </a:p>
              <a:p>
                <a:endParaRPr lang="en-GB" sz="2000" dirty="0">
                  <a:latin typeface="Comic Sans MS" panose="030F0702030302020204" pitchFamily="66" charset="0"/>
                </a:endParaRPr>
              </a:p>
              <a:p>
                <a:r>
                  <a:rPr lang="en-GB" sz="2000" dirty="0">
                    <a:latin typeface="Comic Sans MS" panose="030F0702030302020204" pitchFamily="66" charset="0"/>
                  </a:rPr>
                  <a:t>		</a:t>
                </a:r>
                <a14:m>
                  <m:oMath xmlns:m="http://schemas.openxmlformats.org/officeDocument/2006/math">
                    <m:f>
                      <m:fPr>
                        <m:ctrlPr>
                          <a:rPr lang="en-GB" sz="2000" b="0" i="1" smtClean="0">
                            <a:latin typeface="Cambria Math" panose="02040503050406030204" pitchFamily="18" charset="0"/>
                          </a:rPr>
                        </m:ctrlPr>
                      </m:fPr>
                      <m:num>
                        <m:sSup>
                          <m:sSupPr>
                            <m:ctrlPr>
                              <a:rPr lang="en-GB" sz="2000" b="0" i="1" smtClean="0">
                                <a:latin typeface="Cambria Math" panose="02040503050406030204" pitchFamily="18" charset="0"/>
                              </a:rPr>
                            </m:ctrlPr>
                          </m:sSupPr>
                          <m:e>
                            <m:r>
                              <a:rPr lang="en-GB" sz="2000" b="0" i="1" smtClean="0">
                                <a:latin typeface="Cambria Math"/>
                              </a:rPr>
                              <m:t>𝑎</m:t>
                            </m:r>
                          </m:e>
                          <m:sup>
                            <m:r>
                              <a:rPr lang="en-GB" sz="2000" b="0" i="1" smtClean="0">
                                <a:latin typeface="Cambria Math"/>
                              </a:rPr>
                              <m:t>2</m:t>
                            </m:r>
                          </m:sup>
                        </m:sSup>
                        <m:r>
                          <a:rPr lang="en-GB" sz="2000" b="0" i="1" smtClean="0">
                            <a:latin typeface="Cambria Math"/>
                          </a:rPr>
                          <m:t>𝑏</m:t>
                        </m:r>
                      </m:num>
                      <m:den>
                        <m:r>
                          <a:rPr lang="en-GB" sz="2000" b="0" i="1" smtClean="0">
                            <a:latin typeface="Cambria Math"/>
                          </a:rPr>
                          <m:t>2</m:t>
                        </m:r>
                      </m:den>
                    </m:f>
                    <m:d>
                      <m:dPr>
                        <m:ctrlPr>
                          <a:rPr lang="en-GB" sz="2000" b="0" i="1" smtClean="0">
                            <a:latin typeface="Cambria Math" panose="02040503050406030204" pitchFamily="18" charset="0"/>
                          </a:rPr>
                        </m:ctrlPr>
                      </m:dPr>
                      <m:e>
                        <m:r>
                          <a:rPr lang="en-GB" sz="2000" b="0" i="1" smtClean="0">
                            <a:latin typeface="Cambria Math"/>
                          </a:rPr>
                          <m:t>1−</m:t>
                        </m:r>
                        <m:sSup>
                          <m:sSupPr>
                            <m:ctrlPr>
                              <a:rPr lang="en-GB" sz="2000" b="0" i="1" smtClean="0">
                                <a:latin typeface="Cambria Math" panose="02040503050406030204" pitchFamily="18" charset="0"/>
                              </a:rPr>
                            </m:ctrlPr>
                          </m:sSupPr>
                          <m:e>
                            <m:r>
                              <a:rPr lang="en-GB" sz="2000" b="0" i="1" smtClean="0">
                                <a:latin typeface="Cambria Math"/>
                              </a:rPr>
                              <m:t>𝑘</m:t>
                            </m:r>
                          </m:e>
                          <m:sup>
                            <m:r>
                              <a:rPr lang="en-GB" sz="2000" b="0" i="1" smtClean="0">
                                <a:latin typeface="Cambria Math"/>
                              </a:rPr>
                              <m:t>3</m:t>
                            </m:r>
                          </m:sup>
                        </m:sSup>
                      </m:e>
                    </m:d>
                    <m:r>
                      <a:rPr lang="en-GB" sz="2000" b="0" i="1" smtClean="0">
                        <a:latin typeface="Cambria Math"/>
                      </a:rPr>
                      <m:t>=</m:t>
                    </m:r>
                    <m:sSup>
                      <m:sSupPr>
                        <m:ctrlPr>
                          <a:rPr lang="en-GB" sz="2000" b="0" i="1" smtClean="0">
                            <a:latin typeface="Cambria Math" panose="02040503050406030204" pitchFamily="18" charset="0"/>
                          </a:rPr>
                        </m:ctrlPr>
                      </m:sSupPr>
                      <m:e>
                        <m:r>
                          <a:rPr lang="en-GB" sz="2000" b="0" i="1" smtClean="0">
                            <a:latin typeface="Cambria Math"/>
                          </a:rPr>
                          <m:t>𝑎</m:t>
                        </m:r>
                      </m:e>
                      <m:sup>
                        <m:r>
                          <a:rPr lang="en-GB" sz="2000" b="0" i="1" smtClean="0">
                            <a:latin typeface="Cambria Math"/>
                          </a:rPr>
                          <m:t>2</m:t>
                        </m:r>
                      </m:sup>
                    </m:sSup>
                    <m:r>
                      <a:rPr lang="en-GB" sz="2000" b="0" i="1" smtClean="0">
                        <a:latin typeface="Cambria Math"/>
                      </a:rPr>
                      <m:t>𝑏</m:t>
                    </m:r>
                    <m:d>
                      <m:dPr>
                        <m:ctrlPr>
                          <a:rPr lang="en-GB" sz="2000" b="0" i="1" smtClean="0">
                            <a:latin typeface="Cambria Math" panose="02040503050406030204" pitchFamily="18" charset="0"/>
                          </a:rPr>
                        </m:ctrlPr>
                      </m:dPr>
                      <m:e>
                        <m:r>
                          <a:rPr lang="en-GB" sz="2000" b="0" i="1" smtClean="0">
                            <a:latin typeface="Cambria Math"/>
                          </a:rPr>
                          <m:t>1−</m:t>
                        </m:r>
                        <m:sSup>
                          <m:sSupPr>
                            <m:ctrlPr>
                              <a:rPr lang="en-GB" sz="2000" b="0" i="1" smtClean="0">
                                <a:latin typeface="Cambria Math" panose="02040503050406030204" pitchFamily="18" charset="0"/>
                              </a:rPr>
                            </m:ctrlPr>
                          </m:sSupPr>
                          <m:e>
                            <m:r>
                              <a:rPr lang="en-GB" sz="2000" b="0" i="1" smtClean="0">
                                <a:latin typeface="Cambria Math"/>
                              </a:rPr>
                              <m:t>𝑘</m:t>
                            </m:r>
                          </m:e>
                          <m:sup>
                            <m:r>
                              <a:rPr lang="en-GB" sz="2000" b="0" i="1" smtClean="0">
                                <a:latin typeface="Cambria Math"/>
                              </a:rPr>
                              <m:t>2</m:t>
                            </m:r>
                          </m:sup>
                        </m:sSup>
                      </m:e>
                    </m:d>
                    <m:r>
                      <a:rPr lang="en-GB" sz="2000" b="0" i="1" smtClean="0">
                        <a:latin typeface="Cambria Math"/>
                      </a:rPr>
                      <m:t>𝑘</m:t>
                    </m:r>
                  </m:oMath>
                </a14:m>
                <a:endParaRPr lang="en-GB" sz="2000" dirty="0">
                  <a:latin typeface="Comic Sans MS" panose="030F0702030302020204" pitchFamily="66" charset="0"/>
                </a:endParaRPr>
              </a:p>
              <a:p>
                <a:endParaRPr lang="en-GB" sz="2000" dirty="0">
                  <a:latin typeface="Comic Sans MS" panose="030F0702030302020204" pitchFamily="66" charset="0"/>
                </a:endParaRPr>
              </a:p>
              <a:p>
                <a:r>
                  <a:rPr lang="en-GB" sz="2000" dirty="0">
                    <a:latin typeface="Comic Sans MS" panose="030F0702030302020204" pitchFamily="66" charset="0"/>
                  </a:rPr>
                  <a:t>		</a:t>
                </a:r>
                <a14:m>
                  <m:oMath xmlns:m="http://schemas.openxmlformats.org/officeDocument/2006/math">
                    <m:sSup>
                      <m:sSupPr>
                        <m:ctrlPr>
                          <a:rPr lang="en-GB" sz="2000" i="1" smtClean="0">
                            <a:latin typeface="Cambria Math" panose="02040503050406030204" pitchFamily="18" charset="0"/>
                          </a:rPr>
                        </m:ctrlPr>
                      </m:sSupPr>
                      <m:e>
                        <m:r>
                          <a:rPr lang="en-GB" sz="2000" b="0" i="1" smtClean="0">
                            <a:latin typeface="Cambria Math"/>
                          </a:rPr>
                          <m:t>𝑘</m:t>
                        </m:r>
                      </m:e>
                      <m:sup>
                        <m:r>
                          <a:rPr lang="en-GB" sz="2000" b="0" i="1" smtClean="0">
                            <a:latin typeface="Cambria Math"/>
                          </a:rPr>
                          <m:t>3</m:t>
                        </m:r>
                      </m:sup>
                    </m:sSup>
                    <m:r>
                      <a:rPr lang="en-GB" sz="2000" b="0" i="1" smtClean="0">
                        <a:latin typeface="Cambria Math"/>
                      </a:rPr>
                      <m:t>−2</m:t>
                    </m:r>
                    <m:r>
                      <a:rPr lang="en-GB" sz="2000" b="0" i="1" smtClean="0">
                        <a:latin typeface="Cambria Math"/>
                      </a:rPr>
                      <m:t>𝑘</m:t>
                    </m:r>
                    <m:r>
                      <a:rPr lang="en-GB" sz="2000" b="0" i="1" smtClean="0">
                        <a:latin typeface="Cambria Math"/>
                      </a:rPr>
                      <m:t>+1=0</m:t>
                    </m:r>
                  </m:oMath>
                </a14:m>
                <a:endParaRPr lang="en-GB" sz="2000" dirty="0">
                  <a:latin typeface="Comic Sans MS" panose="030F0702030302020204" pitchFamily="66" charset="0"/>
                </a:endParaRPr>
              </a:p>
              <a:p>
                <a:endParaRPr lang="en-GB" sz="2000" dirty="0">
                  <a:latin typeface="Comic Sans MS" panose="030F0702030302020204" pitchFamily="66" charset="0"/>
                </a:endParaRPr>
              </a:p>
              <a:p>
                <a14:m>
                  <m:oMath xmlns:m="http://schemas.openxmlformats.org/officeDocument/2006/math">
                    <m:r>
                      <a:rPr lang="en-GB" sz="2000" b="0" i="1" smtClean="0">
                        <a:latin typeface="Cambria Math"/>
                      </a:rPr>
                      <m:t>𝑘</m:t>
                    </m:r>
                    <m:r>
                      <a:rPr lang="en-GB" sz="2000" b="0" i="1" smtClean="0">
                        <a:latin typeface="Cambria Math"/>
                      </a:rPr>
                      <m:t>=1</m:t>
                    </m:r>
                  </m:oMath>
                </a14:m>
                <a:r>
                  <a:rPr lang="en-GB" sz="2000" dirty="0">
                    <a:latin typeface="Comic Sans MS" panose="030F0702030302020204" pitchFamily="66" charset="0"/>
                  </a:rPr>
                  <a:t> is a solution to the above so </a:t>
                </a:r>
                <a14:m>
                  <m:oMath xmlns:m="http://schemas.openxmlformats.org/officeDocument/2006/math">
                    <m:d>
                      <m:dPr>
                        <m:ctrlPr>
                          <a:rPr lang="en-GB" sz="2000" i="1" smtClean="0">
                            <a:latin typeface="Cambria Math" panose="02040503050406030204" pitchFamily="18" charset="0"/>
                          </a:rPr>
                        </m:ctrlPr>
                      </m:dPr>
                      <m:e>
                        <m:r>
                          <a:rPr lang="en-GB" sz="2000" b="0" i="1" smtClean="0">
                            <a:latin typeface="Cambria Math"/>
                          </a:rPr>
                          <m:t>𝑘</m:t>
                        </m:r>
                        <m:r>
                          <a:rPr lang="en-GB" sz="2000" b="0" i="1" smtClean="0">
                            <a:latin typeface="Cambria Math"/>
                          </a:rPr>
                          <m:t>−1</m:t>
                        </m:r>
                      </m:e>
                    </m:d>
                  </m:oMath>
                </a14:m>
                <a:r>
                  <a:rPr lang="en-GB" sz="2000" dirty="0">
                    <a:latin typeface="Comic Sans MS" panose="030F0702030302020204" pitchFamily="66" charset="0"/>
                  </a:rPr>
                  <a:t> is a factor.</a:t>
                </a:r>
              </a:p>
              <a:p>
                <a:endParaRPr lang="en-GB" sz="2000" dirty="0">
                  <a:latin typeface="Comic Sans MS" panose="030F0702030302020204" pitchFamily="66" charset="0"/>
                </a:endParaRPr>
              </a:p>
              <a:p>
                <a:r>
                  <a:rPr lang="en-GB" sz="2000" dirty="0">
                    <a:latin typeface="Comic Sans MS" panose="030F0702030302020204" pitchFamily="66" charset="0"/>
                  </a:rPr>
                  <a:t>	</a:t>
                </a:r>
                <a14:m>
                  <m:oMath xmlns:m="http://schemas.openxmlformats.org/officeDocument/2006/math">
                    <m:d>
                      <m:dPr>
                        <m:ctrlPr>
                          <a:rPr lang="en-GB" sz="2000" i="1" smtClean="0">
                            <a:latin typeface="Cambria Math" panose="02040503050406030204" pitchFamily="18" charset="0"/>
                          </a:rPr>
                        </m:ctrlPr>
                      </m:dPr>
                      <m:e>
                        <m:sSup>
                          <m:sSupPr>
                            <m:ctrlPr>
                              <a:rPr lang="en-GB" sz="2000" i="1" smtClean="0">
                                <a:latin typeface="Cambria Math" panose="02040503050406030204" pitchFamily="18" charset="0"/>
                              </a:rPr>
                            </m:ctrlPr>
                          </m:sSupPr>
                          <m:e>
                            <m:r>
                              <a:rPr lang="en-GB" sz="2000" b="0" i="1" smtClean="0">
                                <a:latin typeface="Cambria Math"/>
                              </a:rPr>
                              <m:t>𝑘</m:t>
                            </m:r>
                          </m:e>
                          <m:sup>
                            <m:r>
                              <a:rPr lang="en-GB" sz="2000" b="0" i="1" smtClean="0">
                                <a:latin typeface="Cambria Math"/>
                              </a:rPr>
                              <m:t>2</m:t>
                            </m:r>
                          </m:sup>
                        </m:sSup>
                        <m:r>
                          <a:rPr lang="en-GB" sz="2000" b="0" i="1" smtClean="0">
                            <a:latin typeface="Cambria Math"/>
                          </a:rPr>
                          <m:t>+</m:t>
                        </m:r>
                        <m:r>
                          <a:rPr lang="en-GB" sz="2000" b="0" i="1" smtClean="0">
                            <a:latin typeface="Cambria Math"/>
                          </a:rPr>
                          <m:t>𝑘</m:t>
                        </m:r>
                        <m:r>
                          <a:rPr lang="en-GB" sz="2000" b="0" i="1" smtClean="0">
                            <a:latin typeface="Cambria Math"/>
                          </a:rPr>
                          <m:t>−1</m:t>
                        </m:r>
                      </m:e>
                    </m:d>
                    <m:d>
                      <m:dPr>
                        <m:ctrlPr>
                          <a:rPr lang="en-GB" sz="2000" i="1" smtClean="0">
                            <a:latin typeface="Cambria Math" panose="02040503050406030204" pitchFamily="18" charset="0"/>
                          </a:rPr>
                        </m:ctrlPr>
                      </m:dPr>
                      <m:e>
                        <m:r>
                          <a:rPr lang="en-GB" sz="2000" b="0" i="1" smtClean="0">
                            <a:latin typeface="Cambria Math"/>
                          </a:rPr>
                          <m:t>𝑘</m:t>
                        </m:r>
                        <m:r>
                          <a:rPr lang="en-GB" sz="2000" b="0" i="1" smtClean="0">
                            <a:latin typeface="Cambria Math"/>
                          </a:rPr>
                          <m:t>−1</m:t>
                        </m:r>
                      </m:e>
                    </m:d>
                    <m:r>
                      <a:rPr lang="en-GB" sz="2000" b="0" i="1" smtClean="0">
                        <a:latin typeface="Cambria Math"/>
                      </a:rPr>
                      <m:t>=0</m:t>
                    </m:r>
                  </m:oMath>
                </a14:m>
                <a:endParaRPr lang="en-GB" sz="2000" dirty="0">
                  <a:latin typeface="Comic Sans MS" panose="030F0702030302020204" pitchFamily="66" charset="0"/>
                </a:endParaRPr>
              </a:p>
              <a:p>
                <a:r>
                  <a:rPr lang="en-GB" sz="2000" dirty="0">
                    <a:latin typeface="Comic Sans MS" panose="030F0702030302020204" pitchFamily="66" charset="0"/>
                  </a:rPr>
                  <a:t>		</a:t>
                </a:r>
                <a14:m>
                  <m:oMath xmlns:m="http://schemas.openxmlformats.org/officeDocument/2006/math">
                    <m:r>
                      <a:rPr lang="en-GB" sz="2000" b="0" i="1" smtClean="0">
                        <a:latin typeface="Cambria Math"/>
                      </a:rPr>
                      <m:t>𝑘</m:t>
                    </m:r>
                    <m:r>
                      <a:rPr lang="en-GB" sz="2000" b="0" i="1" smtClean="0">
                        <a:latin typeface="Cambria Math"/>
                      </a:rPr>
                      <m:t>=</m:t>
                    </m:r>
                    <m:f>
                      <m:fPr>
                        <m:ctrlPr>
                          <a:rPr lang="en-GB" sz="2000" b="0" i="1" smtClean="0">
                            <a:latin typeface="Cambria Math" panose="02040503050406030204" pitchFamily="18" charset="0"/>
                          </a:rPr>
                        </m:ctrlPr>
                      </m:fPr>
                      <m:num>
                        <m:r>
                          <a:rPr lang="en-GB" sz="2000" b="0" i="1" smtClean="0">
                            <a:latin typeface="Cambria Math"/>
                          </a:rPr>
                          <m:t>−1+</m:t>
                        </m:r>
                        <m:rad>
                          <m:radPr>
                            <m:degHide m:val="on"/>
                            <m:ctrlPr>
                              <a:rPr lang="en-GB" sz="2000" b="0" i="1" smtClean="0">
                                <a:latin typeface="Cambria Math" panose="02040503050406030204" pitchFamily="18" charset="0"/>
                              </a:rPr>
                            </m:ctrlPr>
                          </m:radPr>
                          <m:deg/>
                          <m:e>
                            <m:r>
                              <a:rPr lang="en-GB" sz="2000" b="0" i="1" smtClean="0">
                                <a:latin typeface="Cambria Math"/>
                              </a:rPr>
                              <m:t>5</m:t>
                            </m:r>
                          </m:e>
                        </m:rad>
                      </m:num>
                      <m:den>
                        <m:r>
                          <a:rPr lang="en-GB" sz="2000" b="0" i="1" smtClean="0">
                            <a:latin typeface="Cambria Math"/>
                          </a:rPr>
                          <m:t>2</m:t>
                        </m:r>
                      </m:den>
                    </m:f>
                  </m:oMath>
                </a14:m>
                <a:r>
                  <a:rPr lang="en-GB" sz="2000" dirty="0">
                    <a:latin typeface="Comic Sans MS" panose="030F0702030302020204" pitchFamily="66" charset="0"/>
                  </a:rPr>
                  <a:t>	(the reciprocal of </a:t>
                </a:r>
                <a14:m>
                  <m:oMath xmlns:m="http://schemas.openxmlformats.org/officeDocument/2006/math">
                    <m:r>
                      <m:rPr>
                        <m:sty m:val="p"/>
                      </m:rPr>
                      <a:rPr lang="el-GR" sz="2000" i="1" smtClean="0">
                        <a:latin typeface="Cambria Math"/>
                      </a:rPr>
                      <m:t>ϕ</m:t>
                    </m:r>
                  </m:oMath>
                </a14:m>
                <a:r>
                  <a:rPr lang="en-GB" sz="2000" dirty="0">
                    <a:latin typeface="Comic Sans MS" panose="030F0702030302020204" pitchFamily="66" charset="0"/>
                  </a:rPr>
                  <a:t> , the golden ratio!)</a:t>
                </a:r>
              </a:p>
            </p:txBody>
          </p:sp>
        </mc:Choice>
        <mc:Fallback xmlns="">
          <p:sp>
            <p:nvSpPr>
              <p:cNvPr id="14" name="TextBox 13"/>
              <p:cNvSpPr txBox="1">
                <a:spLocks noRot="1" noChangeAspect="1" noMove="1" noResize="1" noEditPoints="1" noAdjustHandles="1" noChangeArrowheads="1" noChangeShapeType="1" noTextEdit="1"/>
              </p:cNvSpPr>
              <p:nvPr/>
            </p:nvSpPr>
            <p:spPr>
              <a:xfrm>
                <a:off x="374072" y="2527914"/>
                <a:ext cx="8769927" cy="4274183"/>
              </a:xfrm>
              <a:prstGeom prst="rect">
                <a:avLst/>
              </a:prstGeom>
              <a:blipFill rotWithShape="1">
                <a:blip r:embed="rId2"/>
                <a:stretch>
                  <a:fillRect l="-695" t="-713"/>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 name="TextBox 1"/>
              <p:cNvSpPr txBox="1"/>
              <p:nvPr/>
            </p:nvSpPr>
            <p:spPr>
              <a:xfrm>
                <a:off x="4667566" y="614147"/>
                <a:ext cx="391325"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2000" i="1" dirty="0" smtClean="0">
                          <a:latin typeface="Cambria Math"/>
                        </a:rPr>
                        <m:t>𝑎</m:t>
                      </m:r>
                    </m:oMath>
                  </m:oMathPara>
                </a14:m>
                <a:endParaRPr lang="en-GB" sz="2000" dirty="0"/>
              </a:p>
            </p:txBody>
          </p:sp>
        </mc:Choice>
        <mc:Fallback xmlns="">
          <p:sp>
            <p:nvSpPr>
              <p:cNvPr id="2" name="TextBox 1"/>
              <p:cNvSpPr txBox="1">
                <a:spLocks noRot="1" noChangeAspect="1" noMove="1" noResize="1" noEditPoints="1" noAdjustHandles="1" noChangeArrowheads="1" noChangeShapeType="1" noTextEdit="1"/>
              </p:cNvSpPr>
              <p:nvPr/>
            </p:nvSpPr>
            <p:spPr>
              <a:xfrm>
                <a:off x="4667566" y="614147"/>
                <a:ext cx="391325" cy="400110"/>
              </a:xfrm>
              <a:prstGeom prst="rect">
                <a:avLst/>
              </a:prstGeom>
              <a:blipFill rotWithShape="1">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6" name="TextBox 15"/>
              <p:cNvSpPr txBox="1"/>
              <p:nvPr/>
            </p:nvSpPr>
            <p:spPr>
              <a:xfrm>
                <a:off x="8532440" y="2724889"/>
                <a:ext cx="385875"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2000" b="0" i="1" dirty="0" smtClean="0">
                          <a:latin typeface="Cambria Math"/>
                        </a:rPr>
                        <m:t>𝑏</m:t>
                      </m:r>
                    </m:oMath>
                  </m:oMathPara>
                </a14:m>
                <a:endParaRPr lang="en-GB" sz="2000" dirty="0"/>
              </a:p>
            </p:txBody>
          </p:sp>
        </mc:Choice>
        <mc:Fallback xmlns="">
          <p:sp>
            <p:nvSpPr>
              <p:cNvPr id="16" name="TextBox 15"/>
              <p:cNvSpPr txBox="1">
                <a:spLocks noRot="1" noChangeAspect="1" noMove="1" noResize="1" noEditPoints="1" noAdjustHandles="1" noChangeArrowheads="1" noChangeShapeType="1" noTextEdit="1"/>
              </p:cNvSpPr>
              <p:nvPr/>
            </p:nvSpPr>
            <p:spPr>
              <a:xfrm>
                <a:off x="8532440" y="2724889"/>
                <a:ext cx="385875" cy="400110"/>
              </a:xfrm>
              <a:prstGeom prst="rect">
                <a:avLst/>
              </a:prstGeom>
              <a:blipFill rotWithShape="1">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9" name="TextBox 18"/>
              <p:cNvSpPr txBox="1"/>
              <p:nvPr/>
            </p:nvSpPr>
            <p:spPr>
              <a:xfrm>
                <a:off x="3878254" y="1912979"/>
                <a:ext cx="532390"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2000" b="0" i="1" dirty="0" smtClean="0">
                          <a:latin typeface="Cambria Math"/>
                        </a:rPr>
                        <m:t>𝑘</m:t>
                      </m:r>
                      <m:r>
                        <a:rPr lang="en-GB" sz="2000" i="1" dirty="0" smtClean="0">
                          <a:latin typeface="Cambria Math"/>
                        </a:rPr>
                        <m:t>𝑎</m:t>
                      </m:r>
                    </m:oMath>
                  </m:oMathPara>
                </a14:m>
                <a:endParaRPr lang="en-GB" sz="2000" dirty="0"/>
              </a:p>
            </p:txBody>
          </p:sp>
        </mc:Choice>
        <mc:Fallback xmlns="">
          <p:sp>
            <p:nvSpPr>
              <p:cNvPr id="19" name="TextBox 18"/>
              <p:cNvSpPr txBox="1">
                <a:spLocks noRot="1" noChangeAspect="1" noMove="1" noResize="1" noEditPoints="1" noAdjustHandles="1" noChangeArrowheads="1" noChangeShapeType="1" noTextEdit="1"/>
              </p:cNvSpPr>
              <p:nvPr/>
            </p:nvSpPr>
            <p:spPr>
              <a:xfrm>
                <a:off x="3878254" y="1912979"/>
                <a:ext cx="532390" cy="400110"/>
              </a:xfrm>
              <a:prstGeom prst="rect">
                <a:avLst/>
              </a:prstGeom>
              <a:blipFill rotWithShape="1">
                <a:blip r:embed="rId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1" name="TextBox 20"/>
              <p:cNvSpPr txBox="1"/>
              <p:nvPr/>
            </p:nvSpPr>
            <p:spPr>
              <a:xfrm>
                <a:off x="6296222" y="3402883"/>
                <a:ext cx="526939"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2000" b="0" i="1" dirty="0" smtClean="0">
                          <a:latin typeface="Cambria Math"/>
                        </a:rPr>
                        <m:t>𝑘𝑏</m:t>
                      </m:r>
                    </m:oMath>
                  </m:oMathPara>
                </a14:m>
                <a:endParaRPr lang="en-GB" sz="2000" dirty="0"/>
              </a:p>
            </p:txBody>
          </p:sp>
        </mc:Choice>
        <mc:Fallback xmlns="">
          <p:sp>
            <p:nvSpPr>
              <p:cNvPr id="21" name="TextBox 20"/>
              <p:cNvSpPr txBox="1">
                <a:spLocks noRot="1" noChangeAspect="1" noMove="1" noResize="1" noEditPoints="1" noAdjustHandles="1" noChangeArrowheads="1" noChangeShapeType="1" noTextEdit="1"/>
              </p:cNvSpPr>
              <p:nvPr/>
            </p:nvSpPr>
            <p:spPr>
              <a:xfrm>
                <a:off x="6296222" y="3402883"/>
                <a:ext cx="526939" cy="400110"/>
              </a:xfrm>
              <a:prstGeom prst="rect">
                <a:avLst/>
              </a:prstGeom>
              <a:blipFill rotWithShape="1">
                <a:blip r:embed="rId6"/>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108682690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59632" y="980728"/>
            <a:ext cx="7272808" cy="3888432"/>
          </a:xfrm>
          <a:prstGeom prst="rect">
            <a:avLst/>
          </a:prstGeom>
          <a:solidFill>
            <a:srgbClr val="FFFF00">
              <a:alpha val="3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4"/>
          <p:cNvSpPr/>
          <p:nvPr/>
        </p:nvSpPr>
        <p:spPr>
          <a:xfrm>
            <a:off x="1259632" y="1924334"/>
            <a:ext cx="5544616" cy="294482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1242837" y="1951627"/>
            <a:ext cx="5544616" cy="304345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6610096" y="1628656"/>
            <a:ext cx="396262" cy="523220"/>
          </a:xfrm>
          <a:prstGeom prst="rect">
            <a:avLst/>
          </a:prstGeom>
          <a:noFill/>
        </p:spPr>
        <p:txBody>
          <a:bodyPr wrap="none" rtlCol="0">
            <a:spAutoFit/>
          </a:bodyPr>
          <a:lstStyle/>
          <a:p>
            <a:r>
              <a:rPr lang="en-GB" sz="2800" b="1" dirty="0">
                <a:latin typeface="Comic Sans MS" panose="030F0702030302020204" pitchFamily="66" charset="0"/>
              </a:rPr>
              <a:t>x</a:t>
            </a:r>
          </a:p>
        </p:txBody>
      </p:sp>
      <p:sp>
        <p:nvSpPr>
          <p:cNvPr id="14" name="TextBox 13"/>
          <p:cNvSpPr txBox="1"/>
          <p:nvPr/>
        </p:nvSpPr>
        <p:spPr>
          <a:xfrm>
            <a:off x="374073" y="4274858"/>
            <a:ext cx="5922149" cy="707886"/>
          </a:xfrm>
          <a:prstGeom prst="rect">
            <a:avLst/>
          </a:prstGeom>
          <a:noFill/>
        </p:spPr>
        <p:txBody>
          <a:bodyPr wrap="square" rtlCol="0">
            <a:spAutoFit/>
          </a:bodyPr>
          <a:lstStyle/>
          <a:p>
            <a:r>
              <a:rPr lang="en-GB" sz="2000" dirty="0">
                <a:latin typeface="Comic Sans MS" panose="030F0702030302020204" pitchFamily="66" charset="0"/>
              </a:rPr>
              <a:t>So this is the requirement for the centre of mass to be as shown.</a:t>
            </a:r>
          </a:p>
        </p:txBody>
      </p:sp>
      <mc:AlternateContent xmlns:mc="http://schemas.openxmlformats.org/markup-compatibility/2006" xmlns:a14="http://schemas.microsoft.com/office/drawing/2010/main">
        <mc:Choice Requires="a14">
          <p:sp>
            <p:nvSpPr>
              <p:cNvPr id="2" name="TextBox 1"/>
              <p:cNvSpPr txBox="1"/>
              <p:nvPr/>
            </p:nvSpPr>
            <p:spPr>
              <a:xfrm>
                <a:off x="4667566" y="614147"/>
                <a:ext cx="391325"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2000" i="1" dirty="0" smtClean="0">
                          <a:latin typeface="Cambria Math"/>
                        </a:rPr>
                        <m:t>𝑎</m:t>
                      </m:r>
                    </m:oMath>
                  </m:oMathPara>
                </a14:m>
                <a:endParaRPr lang="en-GB" sz="2000" dirty="0"/>
              </a:p>
            </p:txBody>
          </p:sp>
        </mc:Choice>
        <mc:Fallback xmlns="">
          <p:sp>
            <p:nvSpPr>
              <p:cNvPr id="2" name="TextBox 1"/>
              <p:cNvSpPr txBox="1">
                <a:spLocks noRot="1" noChangeAspect="1" noMove="1" noResize="1" noEditPoints="1" noAdjustHandles="1" noChangeArrowheads="1" noChangeShapeType="1" noTextEdit="1"/>
              </p:cNvSpPr>
              <p:nvPr/>
            </p:nvSpPr>
            <p:spPr>
              <a:xfrm>
                <a:off x="4667566" y="614147"/>
                <a:ext cx="391325" cy="400110"/>
              </a:xfrm>
              <a:prstGeom prst="rect">
                <a:avLst/>
              </a:prstGeom>
              <a:blipFill rotWithShape="1">
                <a:blip r:embed="rId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6" name="TextBox 15"/>
              <p:cNvSpPr txBox="1"/>
              <p:nvPr/>
            </p:nvSpPr>
            <p:spPr>
              <a:xfrm>
                <a:off x="8532440" y="2724889"/>
                <a:ext cx="385875"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2000" b="0" i="1" dirty="0" smtClean="0">
                          <a:latin typeface="Cambria Math"/>
                        </a:rPr>
                        <m:t>𝑏</m:t>
                      </m:r>
                    </m:oMath>
                  </m:oMathPara>
                </a14:m>
                <a:endParaRPr lang="en-GB" sz="2000" dirty="0"/>
              </a:p>
            </p:txBody>
          </p:sp>
        </mc:Choice>
        <mc:Fallback xmlns="">
          <p:sp>
            <p:nvSpPr>
              <p:cNvPr id="16" name="TextBox 15"/>
              <p:cNvSpPr txBox="1">
                <a:spLocks noRot="1" noChangeAspect="1" noMove="1" noResize="1" noEditPoints="1" noAdjustHandles="1" noChangeArrowheads="1" noChangeShapeType="1" noTextEdit="1"/>
              </p:cNvSpPr>
              <p:nvPr/>
            </p:nvSpPr>
            <p:spPr>
              <a:xfrm>
                <a:off x="8532440" y="2724889"/>
                <a:ext cx="385875" cy="400110"/>
              </a:xfrm>
              <a:prstGeom prst="rect">
                <a:avLst/>
              </a:prstGeom>
              <a:blipFill rotWithShape="1">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9" name="TextBox 18"/>
              <p:cNvSpPr txBox="1"/>
              <p:nvPr/>
            </p:nvSpPr>
            <p:spPr>
              <a:xfrm>
                <a:off x="3878254" y="1912979"/>
                <a:ext cx="423513" cy="67127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l-GR" sz="2000" b="0" i="1" dirty="0" smtClean="0">
                              <a:latin typeface="Cambria Math" panose="02040503050406030204" pitchFamily="18" charset="0"/>
                            </a:rPr>
                          </m:ctrlPr>
                        </m:fPr>
                        <m:num>
                          <m:r>
                            <a:rPr lang="en-GB" sz="2000" b="0" i="1" dirty="0" smtClean="0">
                              <a:latin typeface="Cambria Math"/>
                            </a:rPr>
                            <m:t>𝑎</m:t>
                          </m:r>
                        </m:num>
                        <m:den>
                          <m:r>
                            <m:rPr>
                              <m:sty m:val="p"/>
                            </m:rPr>
                            <a:rPr lang="el-GR" sz="2000" i="1" dirty="0">
                              <a:latin typeface="Cambria Math"/>
                            </a:rPr>
                            <m:t>ϕ</m:t>
                          </m:r>
                        </m:den>
                      </m:f>
                    </m:oMath>
                  </m:oMathPara>
                </a14:m>
                <a:endParaRPr lang="en-GB" sz="2000" dirty="0"/>
              </a:p>
            </p:txBody>
          </p:sp>
        </mc:Choice>
        <mc:Fallback xmlns="">
          <p:sp>
            <p:nvSpPr>
              <p:cNvPr id="19" name="TextBox 18"/>
              <p:cNvSpPr txBox="1">
                <a:spLocks noRot="1" noChangeAspect="1" noMove="1" noResize="1" noEditPoints="1" noAdjustHandles="1" noChangeArrowheads="1" noChangeShapeType="1" noTextEdit="1"/>
              </p:cNvSpPr>
              <p:nvPr/>
            </p:nvSpPr>
            <p:spPr>
              <a:xfrm>
                <a:off x="3878254" y="1912979"/>
                <a:ext cx="423513" cy="671274"/>
              </a:xfrm>
              <a:prstGeom prst="rect">
                <a:avLst/>
              </a:prstGeom>
              <a:blipFill rotWithShape="1">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1" name="TextBox 20"/>
              <p:cNvSpPr txBox="1"/>
              <p:nvPr/>
            </p:nvSpPr>
            <p:spPr>
              <a:xfrm>
                <a:off x="6296222" y="3402883"/>
                <a:ext cx="423513" cy="728533"/>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l-GR" sz="2000" i="1" dirty="0">
                              <a:latin typeface="Cambria Math" panose="02040503050406030204" pitchFamily="18" charset="0"/>
                            </a:rPr>
                          </m:ctrlPr>
                        </m:fPr>
                        <m:num>
                          <m:r>
                            <a:rPr lang="en-GB" sz="2000" b="0" i="1" dirty="0" smtClean="0">
                              <a:latin typeface="Cambria Math"/>
                            </a:rPr>
                            <m:t>𝑏</m:t>
                          </m:r>
                        </m:num>
                        <m:den>
                          <m:r>
                            <m:rPr>
                              <m:sty m:val="p"/>
                            </m:rPr>
                            <a:rPr lang="el-GR" sz="2000" i="1" dirty="0">
                              <a:latin typeface="Cambria Math"/>
                            </a:rPr>
                            <m:t>ϕ</m:t>
                          </m:r>
                        </m:den>
                      </m:f>
                    </m:oMath>
                  </m:oMathPara>
                </a14:m>
                <a:endParaRPr lang="en-GB" sz="2000" dirty="0"/>
              </a:p>
            </p:txBody>
          </p:sp>
        </mc:Choice>
        <mc:Fallback xmlns="">
          <p:sp>
            <p:nvSpPr>
              <p:cNvPr id="21" name="TextBox 20"/>
              <p:cNvSpPr txBox="1">
                <a:spLocks noRot="1" noChangeAspect="1" noMove="1" noResize="1" noEditPoints="1" noAdjustHandles="1" noChangeArrowheads="1" noChangeShapeType="1" noTextEdit="1"/>
              </p:cNvSpPr>
              <p:nvPr/>
            </p:nvSpPr>
            <p:spPr>
              <a:xfrm>
                <a:off x="6296222" y="3402883"/>
                <a:ext cx="423513" cy="728533"/>
              </a:xfrm>
              <a:prstGeom prst="rect">
                <a:avLst/>
              </a:prstGeom>
              <a:blipFill rotWithShape="1">
                <a:blip r:embed="rId5"/>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37729023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59632" y="980728"/>
            <a:ext cx="7272808" cy="3888432"/>
          </a:xfrm>
          <a:prstGeom prst="rect">
            <a:avLst/>
          </a:prstGeom>
          <a:solidFill>
            <a:srgbClr val="FFFF00">
              <a:alpha val="3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4"/>
          <p:cNvSpPr/>
          <p:nvPr/>
        </p:nvSpPr>
        <p:spPr>
          <a:xfrm>
            <a:off x="1259632" y="2470244"/>
            <a:ext cx="4499723" cy="23989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2" name="TextBox 1"/>
              <p:cNvSpPr txBox="1"/>
              <p:nvPr/>
            </p:nvSpPr>
            <p:spPr>
              <a:xfrm>
                <a:off x="4667566" y="614147"/>
                <a:ext cx="391325"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2000" i="1" dirty="0" smtClean="0">
                          <a:latin typeface="Cambria Math"/>
                        </a:rPr>
                        <m:t>𝑎</m:t>
                      </m:r>
                    </m:oMath>
                  </m:oMathPara>
                </a14:m>
                <a:endParaRPr lang="en-GB" sz="2000" dirty="0"/>
              </a:p>
            </p:txBody>
          </p:sp>
        </mc:Choice>
        <mc:Fallback xmlns="">
          <p:sp>
            <p:nvSpPr>
              <p:cNvPr id="2" name="TextBox 1"/>
              <p:cNvSpPr txBox="1">
                <a:spLocks noRot="1" noChangeAspect="1" noMove="1" noResize="1" noEditPoints="1" noAdjustHandles="1" noChangeArrowheads="1" noChangeShapeType="1" noTextEdit="1"/>
              </p:cNvSpPr>
              <p:nvPr/>
            </p:nvSpPr>
            <p:spPr>
              <a:xfrm>
                <a:off x="4667566" y="614147"/>
                <a:ext cx="391325" cy="400110"/>
              </a:xfrm>
              <a:prstGeom prst="rect">
                <a:avLst/>
              </a:prstGeom>
              <a:blipFill rotWithShape="1">
                <a:blip r:embed="rId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6" name="TextBox 15"/>
              <p:cNvSpPr txBox="1"/>
              <p:nvPr/>
            </p:nvSpPr>
            <p:spPr>
              <a:xfrm>
                <a:off x="8532440" y="2724889"/>
                <a:ext cx="385875"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2000" b="0" i="1" dirty="0" smtClean="0">
                          <a:latin typeface="Cambria Math"/>
                        </a:rPr>
                        <m:t>𝑏</m:t>
                      </m:r>
                    </m:oMath>
                  </m:oMathPara>
                </a14:m>
                <a:endParaRPr lang="en-GB" sz="2000" dirty="0"/>
              </a:p>
            </p:txBody>
          </p:sp>
        </mc:Choice>
        <mc:Fallback xmlns="">
          <p:sp>
            <p:nvSpPr>
              <p:cNvPr id="16" name="TextBox 15"/>
              <p:cNvSpPr txBox="1">
                <a:spLocks noRot="1" noChangeAspect="1" noMove="1" noResize="1" noEditPoints="1" noAdjustHandles="1" noChangeArrowheads="1" noChangeShapeType="1" noTextEdit="1"/>
              </p:cNvSpPr>
              <p:nvPr/>
            </p:nvSpPr>
            <p:spPr>
              <a:xfrm>
                <a:off x="8532440" y="2724889"/>
                <a:ext cx="385875" cy="400110"/>
              </a:xfrm>
              <a:prstGeom prst="rect">
                <a:avLst/>
              </a:prstGeom>
              <a:blipFill rotWithShape="1">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9" name="TextBox 18"/>
              <p:cNvSpPr txBox="1"/>
              <p:nvPr/>
            </p:nvSpPr>
            <p:spPr>
              <a:xfrm>
                <a:off x="3195854" y="2472547"/>
                <a:ext cx="572464"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m:rPr>
                          <m:sty m:val="p"/>
                        </m:rPr>
                        <a:rPr lang="el-GR" sz="2000" b="0" i="1" dirty="0" smtClean="0">
                          <a:latin typeface="Cambria Math"/>
                        </a:rPr>
                        <m:t>ϕ</m:t>
                      </m:r>
                      <m:r>
                        <a:rPr lang="en-GB" sz="2000" i="1" dirty="0" smtClean="0">
                          <a:latin typeface="Cambria Math"/>
                        </a:rPr>
                        <m:t>𝑎</m:t>
                      </m:r>
                    </m:oMath>
                  </m:oMathPara>
                </a14:m>
                <a:endParaRPr lang="en-GB" sz="2000" dirty="0"/>
              </a:p>
            </p:txBody>
          </p:sp>
        </mc:Choice>
        <mc:Fallback xmlns="">
          <p:sp>
            <p:nvSpPr>
              <p:cNvPr id="19" name="TextBox 18"/>
              <p:cNvSpPr txBox="1">
                <a:spLocks noRot="1" noChangeAspect="1" noMove="1" noResize="1" noEditPoints="1" noAdjustHandles="1" noChangeArrowheads="1" noChangeShapeType="1" noTextEdit="1"/>
              </p:cNvSpPr>
              <p:nvPr/>
            </p:nvSpPr>
            <p:spPr>
              <a:xfrm>
                <a:off x="3195854" y="2472547"/>
                <a:ext cx="572464" cy="400110"/>
              </a:xfrm>
              <a:prstGeom prst="rect">
                <a:avLst/>
              </a:prstGeom>
              <a:blipFill rotWithShape="1">
                <a:blip r:embed="rId4"/>
                <a:stretch>
                  <a:fillRect b="-13846"/>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1" name="TextBox 20"/>
              <p:cNvSpPr txBox="1"/>
              <p:nvPr/>
            </p:nvSpPr>
            <p:spPr>
              <a:xfrm>
                <a:off x="5204382" y="3621251"/>
                <a:ext cx="567014"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m:rPr>
                          <m:sty m:val="p"/>
                        </m:rPr>
                        <a:rPr lang="el-GR" sz="2000" b="0" i="1" dirty="0" smtClean="0">
                          <a:latin typeface="Cambria Math"/>
                        </a:rPr>
                        <m:t>ϕ</m:t>
                      </m:r>
                      <m:r>
                        <a:rPr lang="en-GB" sz="2000" b="0" i="1" dirty="0" smtClean="0">
                          <a:latin typeface="Cambria Math"/>
                        </a:rPr>
                        <m:t>𝑏</m:t>
                      </m:r>
                    </m:oMath>
                  </m:oMathPara>
                </a14:m>
                <a:endParaRPr lang="en-GB" sz="2000" dirty="0"/>
              </a:p>
            </p:txBody>
          </p:sp>
        </mc:Choice>
        <mc:Fallback xmlns="">
          <p:sp>
            <p:nvSpPr>
              <p:cNvPr id="21" name="TextBox 20"/>
              <p:cNvSpPr txBox="1">
                <a:spLocks noRot="1" noChangeAspect="1" noMove="1" noResize="1" noEditPoints="1" noAdjustHandles="1" noChangeArrowheads="1" noChangeShapeType="1" noTextEdit="1"/>
              </p:cNvSpPr>
              <p:nvPr/>
            </p:nvSpPr>
            <p:spPr>
              <a:xfrm>
                <a:off x="5204382" y="3621251"/>
                <a:ext cx="567014" cy="400110"/>
              </a:xfrm>
              <a:prstGeom prst="rect">
                <a:avLst/>
              </a:prstGeom>
              <a:blipFill rotWithShape="1">
                <a:blip r:embed="rId5"/>
                <a:stretch>
                  <a:fillRect b="-12121"/>
                </a:stretch>
              </a:blipFill>
            </p:spPr>
            <p:txBody>
              <a:bodyPr/>
              <a:lstStyle/>
              <a:p>
                <a:r>
                  <a:rPr lang="en-GB">
                    <a:noFill/>
                  </a:rPr>
                  <a:t> </a:t>
                </a:r>
              </a:p>
            </p:txBody>
          </p:sp>
        </mc:Fallback>
      </mc:AlternateContent>
      <p:sp>
        <p:nvSpPr>
          <p:cNvPr id="15" name="Rectangle 14"/>
          <p:cNvSpPr/>
          <p:nvPr/>
        </p:nvSpPr>
        <p:spPr>
          <a:xfrm>
            <a:off x="1215541" y="2497547"/>
            <a:ext cx="4516518" cy="304345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5559200" y="2174576"/>
            <a:ext cx="396262" cy="523220"/>
          </a:xfrm>
          <a:prstGeom prst="rect">
            <a:avLst/>
          </a:prstGeom>
          <a:noFill/>
        </p:spPr>
        <p:txBody>
          <a:bodyPr wrap="none" rtlCol="0">
            <a:spAutoFit/>
          </a:bodyPr>
          <a:lstStyle/>
          <a:p>
            <a:r>
              <a:rPr lang="en-GB" sz="2800" b="1" dirty="0">
                <a:latin typeface="Comic Sans MS" panose="030F0702030302020204" pitchFamily="66" charset="0"/>
              </a:rPr>
              <a:t>x</a:t>
            </a:r>
          </a:p>
        </p:txBody>
      </p:sp>
      <mc:AlternateContent xmlns:mc="http://schemas.openxmlformats.org/markup-compatibility/2006" xmlns:a14="http://schemas.microsoft.com/office/drawing/2010/main">
        <mc:Choice Requires="a14">
          <p:sp>
            <p:nvSpPr>
              <p:cNvPr id="18" name="TextBox 17"/>
              <p:cNvSpPr txBox="1"/>
              <p:nvPr/>
            </p:nvSpPr>
            <p:spPr>
              <a:xfrm>
                <a:off x="3209502" y="2472547"/>
                <a:ext cx="423513" cy="67127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l-GR" sz="2000" b="0" i="1" dirty="0" smtClean="0">
                              <a:latin typeface="Cambria Math" panose="02040503050406030204" pitchFamily="18" charset="0"/>
                            </a:rPr>
                          </m:ctrlPr>
                        </m:fPr>
                        <m:num>
                          <m:r>
                            <a:rPr lang="en-GB" sz="2000" b="0" i="1" dirty="0" smtClean="0">
                              <a:latin typeface="Cambria Math"/>
                            </a:rPr>
                            <m:t>𝑎</m:t>
                          </m:r>
                        </m:num>
                        <m:den>
                          <m:r>
                            <m:rPr>
                              <m:sty m:val="p"/>
                            </m:rPr>
                            <a:rPr lang="el-GR" sz="2000" i="1" dirty="0">
                              <a:latin typeface="Cambria Math"/>
                            </a:rPr>
                            <m:t>ϕ</m:t>
                          </m:r>
                        </m:den>
                      </m:f>
                    </m:oMath>
                  </m:oMathPara>
                </a14:m>
                <a:endParaRPr lang="en-GB" sz="2000" dirty="0"/>
              </a:p>
            </p:txBody>
          </p:sp>
        </mc:Choice>
        <mc:Fallback xmlns="">
          <p:sp>
            <p:nvSpPr>
              <p:cNvPr id="18" name="TextBox 17"/>
              <p:cNvSpPr txBox="1">
                <a:spLocks noRot="1" noChangeAspect="1" noMove="1" noResize="1" noEditPoints="1" noAdjustHandles="1" noChangeArrowheads="1" noChangeShapeType="1" noTextEdit="1"/>
              </p:cNvSpPr>
              <p:nvPr/>
            </p:nvSpPr>
            <p:spPr>
              <a:xfrm>
                <a:off x="3209502" y="2472547"/>
                <a:ext cx="423513" cy="671274"/>
              </a:xfrm>
              <a:prstGeom prst="rect">
                <a:avLst/>
              </a:prstGeom>
              <a:blipFill rotWithShape="1">
                <a:blip r:embed="rId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2" name="TextBox 21"/>
              <p:cNvSpPr txBox="1"/>
              <p:nvPr/>
            </p:nvSpPr>
            <p:spPr>
              <a:xfrm>
                <a:off x="374073" y="4274858"/>
                <a:ext cx="5922149" cy="1209690"/>
              </a:xfrm>
              <a:prstGeom prst="rect">
                <a:avLst/>
              </a:prstGeom>
              <a:noFill/>
            </p:spPr>
            <p:txBody>
              <a:bodyPr wrap="square" rtlCol="0">
                <a:spAutoFit/>
              </a:bodyPr>
              <a:lstStyle/>
              <a:p>
                <a:r>
                  <a:rPr lang="en-GB" sz="2000" dirty="0">
                    <a:latin typeface="Comic Sans MS" panose="030F0702030302020204" pitchFamily="66" charset="0"/>
                  </a:rPr>
                  <a:t>To scale.   	 </a:t>
                </a:r>
                <a:r>
                  <a:rPr lang="en-GB" sz="2000" dirty="0">
                    <a:latin typeface="Cambria Math"/>
                    <a:ea typeface="Cambria Math"/>
                  </a:rPr>
                  <a:t> </a:t>
                </a:r>
                <a14:m>
                  <m:oMath xmlns:m="http://schemas.openxmlformats.org/officeDocument/2006/math">
                    <m:f>
                      <m:fPr>
                        <m:ctrlPr>
                          <a:rPr lang="en-GB" sz="2000" i="1" smtClean="0">
                            <a:latin typeface="Cambria Math" panose="02040503050406030204" pitchFamily="18" charset="0"/>
                            <a:ea typeface="Cambria Math"/>
                          </a:rPr>
                        </m:ctrlPr>
                      </m:fPr>
                      <m:num>
                        <m:r>
                          <a:rPr lang="en-GB" sz="2000" b="0" i="1" smtClean="0">
                            <a:latin typeface="Cambria Math"/>
                            <a:ea typeface="Cambria Math"/>
                          </a:rPr>
                          <m:t>1</m:t>
                        </m:r>
                      </m:num>
                      <m:den>
                        <m:r>
                          <m:rPr>
                            <m:sty m:val="p"/>
                          </m:rPr>
                          <a:rPr lang="el-GR" sz="2000" i="1" dirty="0">
                            <a:latin typeface="Cambria Math"/>
                          </a:rPr>
                          <m:t>ϕ</m:t>
                        </m:r>
                      </m:den>
                    </m:f>
                  </m:oMath>
                </a14:m>
                <a:r>
                  <a:rPr lang="en-GB" sz="2000" dirty="0">
                    <a:latin typeface="Cambria Math"/>
                    <a:ea typeface="Cambria Math"/>
                  </a:rPr>
                  <a:t> = 0.618</a:t>
                </a:r>
                <a:r>
                  <a:rPr lang="en-GB" sz="2000" dirty="0">
                    <a:latin typeface="Comic Sans MS" panose="030F0702030302020204" pitchFamily="66" charset="0"/>
                  </a:rPr>
                  <a:t> (3 </a:t>
                </a:r>
                <a:r>
                  <a:rPr lang="en-GB" sz="2000" dirty="0" err="1">
                    <a:latin typeface="Comic Sans MS" panose="030F0702030302020204" pitchFamily="66" charset="0"/>
                  </a:rPr>
                  <a:t>s.f.</a:t>
                </a:r>
                <a:r>
                  <a:rPr lang="en-GB" sz="2000" dirty="0">
                    <a:latin typeface="Comic Sans MS" panose="030F0702030302020204" pitchFamily="66" charset="0"/>
                  </a:rPr>
                  <a:t>)</a:t>
                </a:r>
              </a:p>
              <a:p>
                <a:endParaRPr lang="en-GB" sz="2000" dirty="0">
                  <a:latin typeface="Comic Sans MS" panose="030F0702030302020204" pitchFamily="66" charset="0"/>
                </a:endParaRPr>
              </a:p>
              <a:p>
                <a:r>
                  <a:rPr lang="en-GB" sz="2000" dirty="0">
                    <a:latin typeface="Comic Sans MS" panose="030F0702030302020204" pitchFamily="66" charset="0"/>
                  </a:rPr>
                  <a:t>Check this is the case in your diagram.</a:t>
                </a:r>
              </a:p>
            </p:txBody>
          </p:sp>
        </mc:Choice>
        <mc:Fallback xmlns="">
          <p:sp>
            <p:nvSpPr>
              <p:cNvPr id="22" name="TextBox 21"/>
              <p:cNvSpPr txBox="1">
                <a:spLocks noRot="1" noChangeAspect="1" noMove="1" noResize="1" noEditPoints="1" noAdjustHandles="1" noChangeArrowheads="1" noChangeShapeType="1" noTextEdit="1"/>
              </p:cNvSpPr>
              <p:nvPr/>
            </p:nvSpPr>
            <p:spPr>
              <a:xfrm>
                <a:off x="374073" y="4274858"/>
                <a:ext cx="5922149" cy="1209690"/>
              </a:xfrm>
              <a:prstGeom prst="rect">
                <a:avLst/>
              </a:prstGeom>
              <a:blipFill rotWithShape="1">
                <a:blip r:embed="rId7"/>
                <a:stretch>
                  <a:fillRect l="-1029" b="-552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5352627" y="3396472"/>
                <a:ext cx="423514" cy="728533"/>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l-GR" sz="2000" b="0" i="1" dirty="0" smtClean="0">
                              <a:latin typeface="Cambria Math" panose="02040503050406030204" pitchFamily="18" charset="0"/>
                            </a:rPr>
                          </m:ctrlPr>
                        </m:fPr>
                        <m:num>
                          <m:r>
                            <a:rPr lang="en-GB" sz="2000" b="0" i="1" dirty="0" smtClean="0">
                              <a:latin typeface="Cambria Math"/>
                            </a:rPr>
                            <m:t>𝑏</m:t>
                          </m:r>
                        </m:num>
                        <m:den>
                          <m:r>
                            <m:rPr>
                              <m:sty m:val="p"/>
                            </m:rPr>
                            <a:rPr lang="el-GR" sz="2000" i="1" dirty="0">
                              <a:latin typeface="Cambria Math"/>
                            </a:rPr>
                            <m:t>ϕ</m:t>
                          </m:r>
                        </m:den>
                      </m:f>
                    </m:oMath>
                  </m:oMathPara>
                </a14:m>
                <a:endParaRPr lang="en-GB" sz="2000" dirty="0"/>
              </a:p>
            </p:txBody>
          </p:sp>
        </mc:Choice>
        <mc:Fallback xmlns="">
          <p:sp>
            <p:nvSpPr>
              <p:cNvPr id="13" name="TextBox 12"/>
              <p:cNvSpPr txBox="1">
                <a:spLocks noRot="1" noChangeAspect="1" noMove="1" noResize="1" noEditPoints="1" noAdjustHandles="1" noChangeArrowheads="1" noChangeShapeType="1" noTextEdit="1"/>
              </p:cNvSpPr>
              <p:nvPr/>
            </p:nvSpPr>
            <p:spPr>
              <a:xfrm>
                <a:off x="5352627" y="3396472"/>
                <a:ext cx="423514" cy="728533"/>
              </a:xfrm>
              <a:prstGeom prst="rect">
                <a:avLst/>
              </a:prstGeom>
              <a:blipFill rotWithShape="1">
                <a:blip r:embed="rId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4" name="TextBox 13"/>
              <p:cNvSpPr txBox="1"/>
              <p:nvPr/>
            </p:nvSpPr>
            <p:spPr>
              <a:xfrm>
                <a:off x="2571327" y="3485669"/>
                <a:ext cx="423513" cy="67127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l-GR" sz="2000" b="0" i="1" dirty="0" smtClean="0">
                              <a:latin typeface="Cambria Math" panose="02040503050406030204" pitchFamily="18" charset="0"/>
                            </a:rPr>
                          </m:ctrlPr>
                        </m:fPr>
                        <m:num>
                          <m:r>
                            <a:rPr lang="en-GB" sz="2000" b="0" i="1" dirty="0" smtClean="0">
                              <a:latin typeface="Cambria Math"/>
                            </a:rPr>
                            <m:t>𝑎</m:t>
                          </m:r>
                        </m:num>
                        <m:den>
                          <m:r>
                            <m:rPr>
                              <m:sty m:val="p"/>
                            </m:rPr>
                            <a:rPr lang="el-GR" sz="2000" i="1" dirty="0">
                              <a:latin typeface="Cambria Math"/>
                            </a:rPr>
                            <m:t>ϕ</m:t>
                          </m:r>
                        </m:den>
                      </m:f>
                    </m:oMath>
                  </m:oMathPara>
                </a14:m>
                <a:endParaRPr lang="en-GB" sz="2000" dirty="0"/>
              </a:p>
            </p:txBody>
          </p:sp>
        </mc:Choice>
        <mc:Fallback xmlns="">
          <p:sp>
            <p:nvSpPr>
              <p:cNvPr id="14" name="TextBox 13"/>
              <p:cNvSpPr txBox="1">
                <a:spLocks noRot="1" noChangeAspect="1" noMove="1" noResize="1" noEditPoints="1" noAdjustHandles="1" noChangeArrowheads="1" noChangeShapeType="1" noTextEdit="1"/>
              </p:cNvSpPr>
              <p:nvPr/>
            </p:nvSpPr>
            <p:spPr>
              <a:xfrm>
                <a:off x="2571327" y="3485669"/>
                <a:ext cx="423513" cy="671274"/>
              </a:xfrm>
              <a:prstGeom prst="rect">
                <a:avLst/>
              </a:prstGeom>
              <a:blipFill rotWithShape="1">
                <a:blip r:embed="rId9"/>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236031719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135034208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NOTE TO TEACHER</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92500" lnSpcReduction="10000"/>
              </a:bodyPr>
              <a:lstStyle/>
              <a:p>
                <a:r>
                  <a:rPr lang="en-GB" dirty="0"/>
                  <a:t>This activity could be used with, say, Year 11 as enrichment.  Knowing that the centre of mass can be determined in this way and (hopefully) marvelling at the result should be enough for them.</a:t>
                </a:r>
              </a:p>
              <a:p>
                <a:r>
                  <a:rPr lang="en-GB" dirty="0"/>
                  <a:t>Those pupils doing M2 should be able to prove the result.</a:t>
                </a:r>
              </a:p>
              <a:p>
                <a:r>
                  <a:rPr lang="en-GB" dirty="0"/>
                  <a:t>Apologies to Physics teachers.  Technically, </a:t>
                </a:r>
                <a14:m>
                  <m:oMath xmlns:m="http://schemas.openxmlformats.org/officeDocument/2006/math">
                    <m:r>
                      <a:rPr lang="en-GB" i="1" dirty="0" smtClean="0">
                        <a:latin typeface="Cambria Math"/>
                      </a:rPr>
                      <m:t>𝑔</m:t>
                    </m:r>
                  </m:oMath>
                </a14:m>
                <a:r>
                  <a:rPr lang="en-GB" dirty="0"/>
                  <a:t> should have been included since a moment is force x distance but was left out for clarity.</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481" t="-2695" r="-2519" b="-1213"/>
                </a:stretch>
              </a:blipFill>
            </p:spPr>
            <p:txBody>
              <a:bodyPr/>
              <a:lstStyle/>
              <a:p>
                <a:r>
                  <a:rPr lang="en-GB">
                    <a:noFill/>
                  </a:rPr>
                  <a:t> </a:t>
                </a:r>
              </a:p>
            </p:txBody>
          </p:sp>
        </mc:Fallback>
      </mc:AlternateContent>
    </p:spTree>
    <p:extLst>
      <p:ext uri="{BB962C8B-B14F-4D97-AF65-F5344CB8AC3E}">
        <p14:creationId xmlns:p14="http://schemas.microsoft.com/office/powerpoint/2010/main" val="276417651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534C699-764F-4BDA-AC78-D36AA2D42C99}"/>
              </a:ext>
            </a:extLst>
          </p:cNvPr>
          <p:cNvSpPr/>
          <p:nvPr/>
        </p:nvSpPr>
        <p:spPr>
          <a:xfrm>
            <a:off x="0" y="44624"/>
            <a:ext cx="9144000" cy="68133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 name="Group 1"/>
          <p:cNvGrpSpPr/>
          <p:nvPr/>
        </p:nvGrpSpPr>
        <p:grpSpPr>
          <a:xfrm>
            <a:off x="1152392" y="3334438"/>
            <a:ext cx="4762500" cy="4762500"/>
            <a:chOff x="1620244" y="3334438"/>
            <a:chExt cx="4762500" cy="4762500"/>
          </a:xfrm>
        </p:grpSpPr>
        <p:pic>
          <p:nvPicPr>
            <p:cNvPr id="2054" name="Picture 6" descr="C:\Users\John\AppData\Local\Microsoft\Windows\Temporary Internet Files\Content.IE5\H1WGVW0T\12inch-naturalfinish-ruler-extralarge[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260761">
              <a:off x="1620244" y="3334438"/>
              <a:ext cx="4762500" cy="47625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9" descr="C:\Users\John\AppData\Local\Microsoft\Windows\Temporary Internet Files\Content.IE5\N9NGNBC1\pencil-14082-large[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353496">
              <a:off x="3444922" y="4468922"/>
              <a:ext cx="1527440" cy="2576687"/>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p:cNvSpPr/>
            <p:nvPr/>
          </p:nvSpPr>
          <p:spPr>
            <a:xfrm rot="3198491">
              <a:off x="5128209" y="6067878"/>
              <a:ext cx="877646" cy="50370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 name="Rectangle 3"/>
          <p:cNvSpPr/>
          <p:nvPr/>
        </p:nvSpPr>
        <p:spPr>
          <a:xfrm>
            <a:off x="1259632" y="980728"/>
            <a:ext cx="7272808" cy="3888432"/>
          </a:xfrm>
          <a:prstGeom prst="rect">
            <a:avLst/>
          </a:prstGeom>
          <a:solidFill>
            <a:srgbClr val="FFFF00">
              <a:alpha val="3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1259632" y="3140968"/>
            <a:ext cx="5544616" cy="17281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1229189" y="3168678"/>
            <a:ext cx="5544616" cy="17281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374073" y="3865418"/>
            <a:ext cx="5915891" cy="707886"/>
          </a:xfrm>
          <a:prstGeom prst="rect">
            <a:avLst/>
          </a:prstGeom>
          <a:noFill/>
        </p:spPr>
        <p:txBody>
          <a:bodyPr wrap="square" rtlCol="0">
            <a:spAutoFit/>
          </a:bodyPr>
          <a:lstStyle/>
          <a:p>
            <a:r>
              <a:rPr lang="en-GB" sz="2000" dirty="0">
                <a:latin typeface="Comic Sans MS" panose="030F0702030302020204" pitchFamily="66" charset="0"/>
              </a:rPr>
              <a:t>Using only a straight edge and pencil find the centre of mass of the plane L-shaped figure.</a:t>
            </a:r>
          </a:p>
        </p:txBody>
      </p:sp>
      <p:sp>
        <p:nvSpPr>
          <p:cNvPr id="8" name="Title 1"/>
          <p:cNvSpPr>
            <a:spLocks noGrp="1"/>
          </p:cNvSpPr>
          <p:nvPr>
            <p:ph type="title"/>
          </p:nvPr>
        </p:nvSpPr>
        <p:spPr>
          <a:xfrm>
            <a:off x="3414700" y="44624"/>
            <a:ext cx="2314600" cy="562074"/>
          </a:xfrm>
        </p:spPr>
        <p:txBody>
          <a:bodyPr>
            <a:normAutofit fontScale="90000"/>
          </a:bodyPr>
          <a:lstStyle/>
          <a:p>
            <a:r>
              <a:rPr lang="en-GB" sz="3200" dirty="0">
                <a:latin typeface="Comic Sans MS" panose="030F0702030302020204" pitchFamily="66" charset="0"/>
              </a:rPr>
              <a:t>L-centre</a:t>
            </a:r>
          </a:p>
        </p:txBody>
      </p:sp>
    </p:spTree>
    <p:extLst>
      <p:ext uri="{BB962C8B-B14F-4D97-AF65-F5344CB8AC3E}">
        <p14:creationId xmlns:p14="http://schemas.microsoft.com/office/powerpoint/2010/main" val="149056585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RESOURCES</a:t>
            </a:r>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184280792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4700" y="44624"/>
            <a:ext cx="2314600" cy="562074"/>
          </a:xfrm>
        </p:spPr>
        <p:txBody>
          <a:bodyPr>
            <a:normAutofit fontScale="90000"/>
          </a:bodyPr>
          <a:lstStyle/>
          <a:p>
            <a:r>
              <a:rPr lang="en-GB" sz="3200" dirty="0">
                <a:latin typeface="Comic Sans MS" panose="030F0702030302020204" pitchFamily="66" charset="0"/>
              </a:rPr>
              <a:t>L-centre</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854" y="867752"/>
            <a:ext cx="9006613" cy="36714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Box 8"/>
          <p:cNvSpPr txBox="1"/>
          <p:nvPr/>
        </p:nvSpPr>
        <p:spPr>
          <a:xfrm>
            <a:off x="374074" y="3514529"/>
            <a:ext cx="4803982" cy="1015663"/>
          </a:xfrm>
          <a:prstGeom prst="rect">
            <a:avLst/>
          </a:prstGeom>
          <a:noFill/>
        </p:spPr>
        <p:txBody>
          <a:bodyPr wrap="square" rtlCol="0">
            <a:spAutoFit/>
          </a:bodyPr>
          <a:lstStyle/>
          <a:p>
            <a:r>
              <a:rPr lang="en-GB" sz="2000" dirty="0">
                <a:latin typeface="Comic Sans MS" panose="030F0702030302020204" pitchFamily="66" charset="0"/>
              </a:rPr>
              <a:t>Using only a straight edge and pencil find the centre of mass of the plane L-shaped figure.</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073" y="4792404"/>
            <a:ext cx="5524500" cy="1504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8221953" y="6488668"/>
            <a:ext cx="922047"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SIC_34</a:t>
            </a:r>
          </a:p>
        </p:txBody>
      </p:sp>
    </p:spTree>
    <p:extLst>
      <p:ext uri="{BB962C8B-B14F-4D97-AF65-F5344CB8AC3E}">
        <p14:creationId xmlns:p14="http://schemas.microsoft.com/office/powerpoint/2010/main" val="417047340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4700" y="44624"/>
            <a:ext cx="2314600" cy="562074"/>
          </a:xfrm>
        </p:spPr>
        <p:txBody>
          <a:bodyPr>
            <a:normAutofit fontScale="90000"/>
          </a:bodyPr>
          <a:lstStyle/>
          <a:p>
            <a:r>
              <a:rPr lang="en-GB" sz="3200" dirty="0">
                <a:latin typeface="Comic Sans MS" panose="030F0702030302020204" pitchFamily="66" charset="0"/>
              </a:rPr>
              <a:t>L-centre</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09" y="796887"/>
            <a:ext cx="8993843" cy="42800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374073" y="3865418"/>
            <a:ext cx="4552769" cy="1015663"/>
          </a:xfrm>
          <a:prstGeom prst="rect">
            <a:avLst/>
          </a:prstGeom>
          <a:noFill/>
        </p:spPr>
        <p:txBody>
          <a:bodyPr wrap="square" rtlCol="0">
            <a:spAutoFit/>
          </a:bodyPr>
          <a:lstStyle/>
          <a:p>
            <a:r>
              <a:rPr lang="en-GB" sz="2000" dirty="0">
                <a:latin typeface="Comic Sans MS" panose="030F0702030302020204" pitchFamily="66" charset="0"/>
              </a:rPr>
              <a:t>Using only a straight edge and pencil find the centre of mass of the plane L-shaped figure.</a:t>
            </a:r>
          </a:p>
        </p:txBody>
      </p:sp>
      <p:pic>
        <p:nvPicPr>
          <p:cNvPr id="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073" y="5106308"/>
            <a:ext cx="5524500" cy="1504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TextBox 9"/>
          <p:cNvSpPr txBox="1"/>
          <p:nvPr/>
        </p:nvSpPr>
        <p:spPr>
          <a:xfrm>
            <a:off x="8221953" y="6488668"/>
            <a:ext cx="922047"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SIC_34</a:t>
            </a:r>
          </a:p>
        </p:txBody>
      </p:sp>
    </p:spTree>
    <p:extLst>
      <p:ext uri="{BB962C8B-B14F-4D97-AF65-F5344CB8AC3E}">
        <p14:creationId xmlns:p14="http://schemas.microsoft.com/office/powerpoint/2010/main" val="53449550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4700" y="44624"/>
            <a:ext cx="2314600" cy="562074"/>
          </a:xfrm>
        </p:spPr>
        <p:txBody>
          <a:bodyPr>
            <a:normAutofit fontScale="90000"/>
          </a:bodyPr>
          <a:lstStyle/>
          <a:p>
            <a:r>
              <a:rPr lang="en-GB" sz="3200" dirty="0">
                <a:latin typeface="Comic Sans MS" panose="030F0702030302020204" pitchFamily="66" charset="0"/>
              </a:rPr>
              <a:t>L-centre</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9709" y="710387"/>
            <a:ext cx="8522063" cy="52127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Box 8"/>
          <p:cNvSpPr txBox="1"/>
          <p:nvPr/>
        </p:nvSpPr>
        <p:spPr>
          <a:xfrm>
            <a:off x="374074" y="3865418"/>
            <a:ext cx="4730190" cy="1015663"/>
          </a:xfrm>
          <a:prstGeom prst="rect">
            <a:avLst/>
          </a:prstGeom>
          <a:noFill/>
        </p:spPr>
        <p:txBody>
          <a:bodyPr wrap="square" rtlCol="0">
            <a:spAutoFit/>
          </a:bodyPr>
          <a:lstStyle/>
          <a:p>
            <a:r>
              <a:rPr lang="en-GB" sz="2000" dirty="0">
                <a:latin typeface="Comic Sans MS" panose="030F0702030302020204" pitchFamily="66" charset="0"/>
              </a:rPr>
              <a:t>Using only a straight edge and pencil find the centre of mass of the plane L-shaped figure.</a:t>
            </a:r>
          </a:p>
        </p:txBody>
      </p:sp>
      <p:pic>
        <p:nvPicPr>
          <p:cNvPr id="1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817" y="5201844"/>
            <a:ext cx="5524500" cy="1504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8221953" y="6488668"/>
            <a:ext cx="922047"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SIC_34</a:t>
            </a:r>
          </a:p>
        </p:txBody>
      </p:sp>
    </p:spTree>
    <p:extLst>
      <p:ext uri="{BB962C8B-B14F-4D97-AF65-F5344CB8AC3E}">
        <p14:creationId xmlns:p14="http://schemas.microsoft.com/office/powerpoint/2010/main" val="129826845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4700" y="44624"/>
            <a:ext cx="2314600" cy="562074"/>
          </a:xfrm>
        </p:spPr>
        <p:txBody>
          <a:bodyPr>
            <a:normAutofit fontScale="90000"/>
          </a:bodyPr>
          <a:lstStyle/>
          <a:p>
            <a:r>
              <a:rPr lang="en-GB" sz="3200" dirty="0">
                <a:latin typeface="Comic Sans MS" panose="030F0702030302020204" pitchFamily="66" charset="0"/>
              </a:rPr>
              <a:t>L-centre</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314" y="629846"/>
            <a:ext cx="8476354" cy="46108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374073" y="3865418"/>
            <a:ext cx="4661951" cy="1015663"/>
          </a:xfrm>
          <a:prstGeom prst="rect">
            <a:avLst/>
          </a:prstGeom>
          <a:noFill/>
        </p:spPr>
        <p:txBody>
          <a:bodyPr wrap="square" rtlCol="0">
            <a:spAutoFit/>
          </a:bodyPr>
          <a:lstStyle/>
          <a:p>
            <a:r>
              <a:rPr lang="en-GB" sz="2000" dirty="0">
                <a:latin typeface="Comic Sans MS" panose="030F0702030302020204" pitchFamily="66" charset="0"/>
              </a:rPr>
              <a:t>Using only a straight edge and pencil find the centre of mass of the plane L-shaped figure.</a:t>
            </a:r>
          </a:p>
        </p:txBody>
      </p:sp>
      <p:pic>
        <p:nvPicPr>
          <p:cNvPr id="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521" y="5283732"/>
            <a:ext cx="5524500" cy="1504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TextBox 9"/>
          <p:cNvSpPr txBox="1"/>
          <p:nvPr/>
        </p:nvSpPr>
        <p:spPr>
          <a:xfrm>
            <a:off x="8221953" y="6488668"/>
            <a:ext cx="922047"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SIC_34</a:t>
            </a:r>
          </a:p>
        </p:txBody>
      </p:sp>
    </p:spTree>
    <p:extLst>
      <p:ext uri="{BB962C8B-B14F-4D97-AF65-F5344CB8AC3E}">
        <p14:creationId xmlns:p14="http://schemas.microsoft.com/office/powerpoint/2010/main" val="37285868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4700" y="44624"/>
            <a:ext cx="2314600" cy="562074"/>
          </a:xfrm>
        </p:spPr>
        <p:txBody>
          <a:bodyPr>
            <a:normAutofit fontScale="90000"/>
          </a:bodyPr>
          <a:lstStyle/>
          <a:p>
            <a:r>
              <a:rPr lang="en-GB" sz="3200" dirty="0">
                <a:latin typeface="Comic Sans MS" panose="030F0702030302020204" pitchFamily="66" charset="0"/>
              </a:rPr>
              <a:t>L-centre</a:t>
            </a: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3369" y="803213"/>
            <a:ext cx="8599781" cy="41918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374074" y="3865418"/>
            <a:ext cx="4716542" cy="1015663"/>
          </a:xfrm>
          <a:prstGeom prst="rect">
            <a:avLst/>
          </a:prstGeom>
          <a:noFill/>
        </p:spPr>
        <p:txBody>
          <a:bodyPr wrap="square" rtlCol="0">
            <a:spAutoFit/>
          </a:bodyPr>
          <a:lstStyle/>
          <a:p>
            <a:r>
              <a:rPr lang="en-GB" sz="2000" dirty="0">
                <a:latin typeface="Comic Sans MS" panose="030F0702030302020204" pitchFamily="66" charset="0"/>
              </a:rPr>
              <a:t>Using only a straight edge and pencil find the centre of mass of the plane L-shaped figure.</a:t>
            </a:r>
          </a:p>
        </p:txBody>
      </p:sp>
      <p:pic>
        <p:nvPicPr>
          <p:cNvPr id="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073" y="5106308"/>
            <a:ext cx="5524500" cy="1504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TextBox 9"/>
          <p:cNvSpPr txBox="1"/>
          <p:nvPr/>
        </p:nvSpPr>
        <p:spPr>
          <a:xfrm>
            <a:off x="8221953" y="6488668"/>
            <a:ext cx="922047"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SIC_34</a:t>
            </a:r>
          </a:p>
        </p:txBody>
      </p:sp>
    </p:spTree>
    <p:extLst>
      <p:ext uri="{BB962C8B-B14F-4D97-AF65-F5344CB8AC3E}">
        <p14:creationId xmlns:p14="http://schemas.microsoft.com/office/powerpoint/2010/main" val="33069673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4700" y="44624"/>
            <a:ext cx="2314600" cy="562074"/>
          </a:xfrm>
        </p:spPr>
        <p:txBody>
          <a:bodyPr>
            <a:normAutofit fontScale="90000"/>
          </a:bodyPr>
          <a:lstStyle/>
          <a:p>
            <a:r>
              <a:rPr lang="en-GB" sz="3200" dirty="0">
                <a:latin typeface="Comic Sans MS" panose="030F0702030302020204" pitchFamily="66" charset="0"/>
              </a:rPr>
              <a:t>L-centre</a:t>
            </a: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821" y="1007076"/>
            <a:ext cx="9037507" cy="37286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374074" y="3701642"/>
            <a:ext cx="4812076" cy="1015663"/>
          </a:xfrm>
          <a:prstGeom prst="rect">
            <a:avLst/>
          </a:prstGeom>
          <a:noFill/>
        </p:spPr>
        <p:txBody>
          <a:bodyPr wrap="square" rtlCol="0">
            <a:spAutoFit/>
          </a:bodyPr>
          <a:lstStyle/>
          <a:p>
            <a:r>
              <a:rPr lang="en-GB" sz="2000" dirty="0">
                <a:latin typeface="Comic Sans MS" panose="030F0702030302020204" pitchFamily="66" charset="0"/>
              </a:rPr>
              <a:t>Using only a straight edge and pencil find the centre of mass of the plane L-shaped figure.</a:t>
            </a:r>
          </a:p>
        </p:txBody>
      </p:sp>
      <p:pic>
        <p:nvPicPr>
          <p:cNvPr id="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073" y="4792404"/>
            <a:ext cx="5524500" cy="1504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TextBox 9"/>
          <p:cNvSpPr txBox="1"/>
          <p:nvPr/>
        </p:nvSpPr>
        <p:spPr>
          <a:xfrm>
            <a:off x="8221953" y="6488668"/>
            <a:ext cx="922047"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SIC_34</a:t>
            </a:r>
          </a:p>
        </p:txBody>
      </p:sp>
    </p:spTree>
    <p:extLst>
      <p:ext uri="{BB962C8B-B14F-4D97-AF65-F5344CB8AC3E}">
        <p14:creationId xmlns:p14="http://schemas.microsoft.com/office/powerpoint/2010/main" val="73193574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4700" y="44624"/>
            <a:ext cx="2314600" cy="562074"/>
          </a:xfrm>
        </p:spPr>
        <p:txBody>
          <a:bodyPr>
            <a:normAutofit fontScale="90000"/>
          </a:bodyPr>
          <a:lstStyle/>
          <a:p>
            <a:r>
              <a:rPr lang="en-GB" sz="3200" dirty="0">
                <a:latin typeface="Comic Sans MS" panose="030F0702030302020204" pitchFamily="66" charset="0"/>
              </a:rPr>
              <a:t>L-centre</a:t>
            </a: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765" y="1106803"/>
            <a:ext cx="8880380" cy="32058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374073" y="3592458"/>
            <a:ext cx="4784781" cy="1015663"/>
          </a:xfrm>
          <a:prstGeom prst="rect">
            <a:avLst/>
          </a:prstGeom>
          <a:noFill/>
        </p:spPr>
        <p:txBody>
          <a:bodyPr wrap="square" rtlCol="0">
            <a:spAutoFit/>
          </a:bodyPr>
          <a:lstStyle/>
          <a:p>
            <a:r>
              <a:rPr lang="en-GB" sz="2000" dirty="0">
                <a:latin typeface="Comic Sans MS" panose="030F0702030302020204" pitchFamily="66" charset="0"/>
              </a:rPr>
              <a:t>Using only a straight edge and pencil find the centre of mass of the plane L-shaped figure.</a:t>
            </a:r>
          </a:p>
        </p:txBody>
      </p:sp>
      <p:pic>
        <p:nvPicPr>
          <p:cNvPr id="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073" y="4792404"/>
            <a:ext cx="5524500" cy="1504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TextBox 9"/>
          <p:cNvSpPr txBox="1"/>
          <p:nvPr/>
        </p:nvSpPr>
        <p:spPr>
          <a:xfrm>
            <a:off x="8221953" y="6488668"/>
            <a:ext cx="922047"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SIC_34</a:t>
            </a:r>
          </a:p>
        </p:txBody>
      </p:sp>
    </p:spTree>
    <p:extLst>
      <p:ext uri="{BB962C8B-B14F-4D97-AF65-F5344CB8AC3E}">
        <p14:creationId xmlns:p14="http://schemas.microsoft.com/office/powerpoint/2010/main" val="366159794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4700" y="44624"/>
            <a:ext cx="2314600" cy="562074"/>
          </a:xfrm>
        </p:spPr>
        <p:txBody>
          <a:bodyPr>
            <a:normAutofit fontScale="90000"/>
          </a:bodyPr>
          <a:lstStyle/>
          <a:p>
            <a:r>
              <a:rPr lang="en-GB" sz="3200" dirty="0">
                <a:latin typeface="Comic Sans MS" panose="030F0702030302020204" pitchFamily="66" charset="0"/>
              </a:rPr>
              <a:t>L-centre</a:t>
            </a:r>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414" y="1328722"/>
            <a:ext cx="8862309" cy="27792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374073" y="3510570"/>
            <a:ext cx="4784781" cy="1015663"/>
          </a:xfrm>
          <a:prstGeom prst="rect">
            <a:avLst/>
          </a:prstGeom>
          <a:noFill/>
        </p:spPr>
        <p:txBody>
          <a:bodyPr wrap="square" rtlCol="0">
            <a:spAutoFit/>
          </a:bodyPr>
          <a:lstStyle/>
          <a:p>
            <a:r>
              <a:rPr lang="en-GB" sz="2000" dirty="0">
                <a:latin typeface="Comic Sans MS" panose="030F0702030302020204" pitchFamily="66" charset="0"/>
              </a:rPr>
              <a:t>Using only a straight edge and pencil find the centre of mass of the plane L-shaped figure.</a:t>
            </a:r>
          </a:p>
        </p:txBody>
      </p:sp>
      <p:pic>
        <p:nvPicPr>
          <p:cNvPr id="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073" y="4792404"/>
            <a:ext cx="5524500" cy="1504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TextBox 9"/>
          <p:cNvSpPr txBox="1"/>
          <p:nvPr/>
        </p:nvSpPr>
        <p:spPr>
          <a:xfrm>
            <a:off x="8221953" y="6488668"/>
            <a:ext cx="922047"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SIC_34</a:t>
            </a:r>
          </a:p>
        </p:txBody>
      </p:sp>
    </p:spTree>
    <p:extLst>
      <p:ext uri="{BB962C8B-B14F-4D97-AF65-F5344CB8AC3E}">
        <p14:creationId xmlns:p14="http://schemas.microsoft.com/office/powerpoint/2010/main" val="10852662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4700" y="44624"/>
            <a:ext cx="2314600" cy="562074"/>
          </a:xfrm>
        </p:spPr>
        <p:txBody>
          <a:bodyPr>
            <a:normAutofit fontScale="90000"/>
          </a:bodyPr>
          <a:lstStyle/>
          <a:p>
            <a:r>
              <a:rPr lang="en-GB" sz="3200" dirty="0">
                <a:latin typeface="Comic Sans MS" panose="030F0702030302020204" pitchFamily="66" charset="0"/>
              </a:rPr>
              <a:t>L-centre</a:t>
            </a: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649" y="1639210"/>
            <a:ext cx="8966029" cy="22640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374073" y="3592458"/>
            <a:ext cx="4661951" cy="1015663"/>
          </a:xfrm>
          <a:prstGeom prst="rect">
            <a:avLst/>
          </a:prstGeom>
          <a:noFill/>
        </p:spPr>
        <p:txBody>
          <a:bodyPr wrap="square" rtlCol="0">
            <a:spAutoFit/>
          </a:bodyPr>
          <a:lstStyle/>
          <a:p>
            <a:r>
              <a:rPr lang="en-GB" sz="2000" dirty="0">
                <a:latin typeface="Comic Sans MS" panose="030F0702030302020204" pitchFamily="66" charset="0"/>
              </a:rPr>
              <a:t>Using only a straight edge and pencil find the centre of mass of the plane L-shaped figure.</a:t>
            </a:r>
          </a:p>
        </p:txBody>
      </p:sp>
      <p:pic>
        <p:nvPicPr>
          <p:cNvPr id="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073" y="4792404"/>
            <a:ext cx="5524500" cy="1504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TextBox 9"/>
          <p:cNvSpPr txBox="1"/>
          <p:nvPr/>
        </p:nvSpPr>
        <p:spPr>
          <a:xfrm>
            <a:off x="8221953" y="6488668"/>
            <a:ext cx="922047"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SIC_34</a:t>
            </a:r>
          </a:p>
        </p:txBody>
      </p:sp>
    </p:spTree>
    <p:extLst>
      <p:ext uri="{BB962C8B-B14F-4D97-AF65-F5344CB8AC3E}">
        <p14:creationId xmlns:p14="http://schemas.microsoft.com/office/powerpoint/2010/main" val="116084082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59632" y="980728"/>
            <a:ext cx="7272808" cy="3888432"/>
          </a:xfrm>
          <a:prstGeom prst="rect">
            <a:avLst/>
          </a:prstGeom>
          <a:solidFill>
            <a:srgbClr val="FFFF00">
              <a:alpha val="3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1259632" y="3140968"/>
            <a:ext cx="5544616" cy="17281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1229189" y="3168678"/>
            <a:ext cx="5544616" cy="17281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374073" y="3865418"/>
            <a:ext cx="5915891" cy="1323439"/>
          </a:xfrm>
          <a:prstGeom prst="rect">
            <a:avLst/>
          </a:prstGeom>
          <a:noFill/>
        </p:spPr>
        <p:txBody>
          <a:bodyPr wrap="square" rtlCol="0">
            <a:spAutoFit/>
          </a:bodyPr>
          <a:lstStyle/>
          <a:p>
            <a:r>
              <a:rPr lang="en-GB" sz="2000" b="1" dirty="0">
                <a:latin typeface="Comic Sans MS" panose="030F0702030302020204" pitchFamily="66" charset="0"/>
              </a:rPr>
              <a:t>Hint:</a:t>
            </a:r>
          </a:p>
          <a:p>
            <a:r>
              <a:rPr lang="en-GB" sz="2000" dirty="0">
                <a:latin typeface="Comic Sans MS" panose="030F0702030302020204" pitchFamily="66" charset="0"/>
              </a:rPr>
              <a:t>The centre of mass of two combined objects will lie on a line joining their individual centres of mass.</a:t>
            </a:r>
          </a:p>
        </p:txBody>
      </p:sp>
      <p:sp>
        <p:nvSpPr>
          <p:cNvPr id="8" name="Title 1"/>
          <p:cNvSpPr>
            <a:spLocks noGrp="1"/>
          </p:cNvSpPr>
          <p:nvPr>
            <p:ph type="title"/>
          </p:nvPr>
        </p:nvSpPr>
        <p:spPr>
          <a:xfrm>
            <a:off x="3414700" y="44624"/>
            <a:ext cx="2314600" cy="562074"/>
          </a:xfrm>
        </p:spPr>
        <p:txBody>
          <a:bodyPr>
            <a:normAutofit fontScale="90000"/>
          </a:bodyPr>
          <a:lstStyle/>
          <a:p>
            <a:r>
              <a:rPr lang="en-GB" sz="3200" dirty="0">
                <a:latin typeface="Comic Sans MS" panose="030F0702030302020204" pitchFamily="66" charset="0"/>
              </a:rPr>
              <a:t>L-centre</a:t>
            </a:r>
          </a:p>
        </p:txBody>
      </p:sp>
    </p:spTree>
    <p:extLst>
      <p:ext uri="{BB962C8B-B14F-4D97-AF65-F5344CB8AC3E}">
        <p14:creationId xmlns:p14="http://schemas.microsoft.com/office/powerpoint/2010/main" val="323713807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4700" y="44624"/>
            <a:ext cx="2314600" cy="562074"/>
          </a:xfrm>
        </p:spPr>
        <p:txBody>
          <a:bodyPr>
            <a:normAutofit fontScale="90000"/>
          </a:bodyPr>
          <a:lstStyle/>
          <a:p>
            <a:r>
              <a:rPr lang="en-GB" sz="3200" dirty="0">
                <a:latin typeface="Comic Sans MS" panose="030F0702030302020204" pitchFamily="66" charset="0"/>
              </a:rPr>
              <a:t>L-centre</a:t>
            </a: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30" y="1640842"/>
            <a:ext cx="9085457" cy="19485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374073" y="3865418"/>
            <a:ext cx="5915891" cy="707886"/>
          </a:xfrm>
          <a:prstGeom prst="rect">
            <a:avLst/>
          </a:prstGeom>
          <a:noFill/>
        </p:spPr>
        <p:txBody>
          <a:bodyPr wrap="square" rtlCol="0">
            <a:spAutoFit/>
          </a:bodyPr>
          <a:lstStyle/>
          <a:p>
            <a:r>
              <a:rPr lang="en-GB" sz="2000" dirty="0">
                <a:latin typeface="Comic Sans MS" panose="030F0702030302020204" pitchFamily="66" charset="0"/>
              </a:rPr>
              <a:t>Using only a straight edge and pencil find the centre of mass of the plane L-shaped figure.</a:t>
            </a:r>
          </a:p>
        </p:txBody>
      </p:sp>
      <p:pic>
        <p:nvPicPr>
          <p:cNvPr id="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073" y="4792404"/>
            <a:ext cx="5524500" cy="1504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TextBox 9"/>
          <p:cNvSpPr txBox="1"/>
          <p:nvPr/>
        </p:nvSpPr>
        <p:spPr>
          <a:xfrm>
            <a:off x="8221953" y="6488668"/>
            <a:ext cx="922047"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SIC_34</a:t>
            </a:r>
          </a:p>
        </p:txBody>
      </p:sp>
    </p:spTree>
    <p:extLst>
      <p:ext uri="{BB962C8B-B14F-4D97-AF65-F5344CB8AC3E}">
        <p14:creationId xmlns:p14="http://schemas.microsoft.com/office/powerpoint/2010/main" val="299484542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4700" y="44624"/>
            <a:ext cx="2314600" cy="562074"/>
          </a:xfrm>
        </p:spPr>
        <p:txBody>
          <a:bodyPr>
            <a:normAutofit fontScale="90000"/>
          </a:bodyPr>
          <a:lstStyle/>
          <a:p>
            <a:r>
              <a:rPr lang="en-GB" sz="3200" dirty="0">
                <a:latin typeface="Comic Sans MS" panose="030F0702030302020204" pitchFamily="66" charset="0"/>
              </a:rPr>
              <a:t>L-centre</a:t>
            </a:r>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2761" y="826537"/>
            <a:ext cx="5556415" cy="54784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374073" y="3865418"/>
            <a:ext cx="5915891" cy="707886"/>
          </a:xfrm>
          <a:prstGeom prst="rect">
            <a:avLst/>
          </a:prstGeom>
          <a:noFill/>
        </p:spPr>
        <p:txBody>
          <a:bodyPr wrap="square" rtlCol="0">
            <a:spAutoFit/>
          </a:bodyPr>
          <a:lstStyle/>
          <a:p>
            <a:r>
              <a:rPr lang="en-GB" sz="2000" dirty="0">
                <a:latin typeface="Comic Sans MS" panose="030F0702030302020204" pitchFamily="66" charset="0"/>
              </a:rPr>
              <a:t>Using only a straight edge and pencil find the centre of mass of the plane L-shaped figure.</a:t>
            </a:r>
          </a:p>
        </p:txBody>
      </p:sp>
      <p:pic>
        <p:nvPicPr>
          <p:cNvPr id="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073" y="4792404"/>
            <a:ext cx="5524500" cy="1504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0" y="0"/>
            <a:ext cx="922047"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SIC_34</a:t>
            </a:r>
          </a:p>
        </p:txBody>
      </p:sp>
    </p:spTree>
    <p:extLst>
      <p:ext uri="{BB962C8B-B14F-4D97-AF65-F5344CB8AC3E}">
        <p14:creationId xmlns:p14="http://schemas.microsoft.com/office/powerpoint/2010/main" val="390006159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4700" y="44624"/>
            <a:ext cx="2314600" cy="562074"/>
          </a:xfrm>
        </p:spPr>
        <p:txBody>
          <a:bodyPr>
            <a:normAutofit fontScale="90000"/>
          </a:bodyPr>
          <a:lstStyle/>
          <a:p>
            <a:r>
              <a:rPr lang="en-GB" sz="3200" dirty="0">
                <a:latin typeface="Comic Sans MS" panose="030F0702030302020204" pitchFamily="66" charset="0"/>
              </a:rPr>
              <a:t>L-centre</a:t>
            </a:r>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2121" y="807270"/>
            <a:ext cx="5938553" cy="51530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Box 8"/>
          <p:cNvSpPr txBox="1"/>
          <p:nvPr/>
        </p:nvSpPr>
        <p:spPr>
          <a:xfrm>
            <a:off x="374073" y="3865418"/>
            <a:ext cx="5915891" cy="707886"/>
          </a:xfrm>
          <a:prstGeom prst="rect">
            <a:avLst/>
          </a:prstGeom>
          <a:noFill/>
        </p:spPr>
        <p:txBody>
          <a:bodyPr wrap="square" rtlCol="0">
            <a:spAutoFit/>
          </a:bodyPr>
          <a:lstStyle/>
          <a:p>
            <a:r>
              <a:rPr lang="en-GB" sz="2000" dirty="0">
                <a:latin typeface="Comic Sans MS" panose="030F0702030302020204" pitchFamily="66" charset="0"/>
              </a:rPr>
              <a:t>Using only a straight edge and pencil find the centre of mass of the plane L-shaped figure.</a:t>
            </a:r>
          </a:p>
        </p:txBody>
      </p:sp>
      <p:pic>
        <p:nvPicPr>
          <p:cNvPr id="1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073" y="4792404"/>
            <a:ext cx="5524500" cy="1504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TextBox 11"/>
          <p:cNvSpPr txBox="1"/>
          <p:nvPr/>
        </p:nvSpPr>
        <p:spPr>
          <a:xfrm>
            <a:off x="0" y="0"/>
            <a:ext cx="922047"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SIC_34</a:t>
            </a:r>
          </a:p>
        </p:txBody>
      </p:sp>
    </p:spTree>
    <p:extLst>
      <p:ext uri="{BB962C8B-B14F-4D97-AF65-F5344CB8AC3E}">
        <p14:creationId xmlns:p14="http://schemas.microsoft.com/office/powerpoint/2010/main" val="16547793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4700" y="44624"/>
            <a:ext cx="2314600" cy="562074"/>
          </a:xfrm>
        </p:spPr>
        <p:txBody>
          <a:bodyPr>
            <a:normAutofit fontScale="90000"/>
          </a:bodyPr>
          <a:lstStyle/>
          <a:p>
            <a:r>
              <a:rPr lang="en-GB" sz="3200" dirty="0">
                <a:latin typeface="Comic Sans MS" panose="030F0702030302020204" pitchFamily="66" charset="0"/>
              </a:rPr>
              <a:t>L-centre</a:t>
            </a:r>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6888" y="816795"/>
            <a:ext cx="7071501" cy="51745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Box 8"/>
          <p:cNvSpPr txBox="1"/>
          <p:nvPr/>
        </p:nvSpPr>
        <p:spPr>
          <a:xfrm>
            <a:off x="374073" y="3865418"/>
            <a:ext cx="5915891" cy="707886"/>
          </a:xfrm>
          <a:prstGeom prst="rect">
            <a:avLst/>
          </a:prstGeom>
          <a:noFill/>
        </p:spPr>
        <p:txBody>
          <a:bodyPr wrap="square" rtlCol="0">
            <a:spAutoFit/>
          </a:bodyPr>
          <a:lstStyle/>
          <a:p>
            <a:r>
              <a:rPr lang="en-GB" sz="2000" dirty="0">
                <a:latin typeface="Comic Sans MS" panose="030F0702030302020204" pitchFamily="66" charset="0"/>
              </a:rPr>
              <a:t>Using only a straight edge and pencil find the centre of mass of the plane L-shaped figure.</a:t>
            </a:r>
          </a:p>
        </p:txBody>
      </p:sp>
      <p:pic>
        <p:nvPicPr>
          <p:cNvPr id="1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073" y="4792404"/>
            <a:ext cx="5524500" cy="1504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TextBox 11"/>
          <p:cNvSpPr txBox="1"/>
          <p:nvPr/>
        </p:nvSpPr>
        <p:spPr>
          <a:xfrm>
            <a:off x="0" y="0"/>
            <a:ext cx="922047"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SIC_34</a:t>
            </a:r>
          </a:p>
        </p:txBody>
      </p:sp>
    </p:spTree>
    <p:extLst>
      <p:ext uri="{BB962C8B-B14F-4D97-AF65-F5344CB8AC3E}">
        <p14:creationId xmlns:p14="http://schemas.microsoft.com/office/powerpoint/2010/main" val="378928780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4700" y="44624"/>
            <a:ext cx="2314600" cy="562074"/>
          </a:xfrm>
        </p:spPr>
        <p:txBody>
          <a:bodyPr>
            <a:normAutofit fontScale="90000"/>
          </a:bodyPr>
          <a:lstStyle/>
          <a:p>
            <a:r>
              <a:rPr lang="en-GB" sz="3200" dirty="0">
                <a:latin typeface="Comic Sans MS" panose="030F0702030302020204" pitchFamily="66" charset="0"/>
              </a:rPr>
              <a:t>L-centre</a:t>
            </a:r>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52209" y="644773"/>
            <a:ext cx="4459548" cy="58411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Box 8"/>
          <p:cNvSpPr txBox="1"/>
          <p:nvPr/>
        </p:nvSpPr>
        <p:spPr>
          <a:xfrm>
            <a:off x="374073" y="3865418"/>
            <a:ext cx="5915891" cy="707886"/>
          </a:xfrm>
          <a:prstGeom prst="rect">
            <a:avLst/>
          </a:prstGeom>
          <a:noFill/>
        </p:spPr>
        <p:txBody>
          <a:bodyPr wrap="square" rtlCol="0">
            <a:spAutoFit/>
          </a:bodyPr>
          <a:lstStyle/>
          <a:p>
            <a:r>
              <a:rPr lang="en-GB" sz="2000" dirty="0">
                <a:latin typeface="Comic Sans MS" panose="030F0702030302020204" pitchFamily="66" charset="0"/>
              </a:rPr>
              <a:t>Using only a straight edge and pencil find the centre of mass of the plane L-shaped figure.</a:t>
            </a:r>
          </a:p>
        </p:txBody>
      </p:sp>
      <p:pic>
        <p:nvPicPr>
          <p:cNvPr id="1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073" y="4792404"/>
            <a:ext cx="5524500" cy="1504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TextBox 11"/>
          <p:cNvSpPr txBox="1"/>
          <p:nvPr/>
        </p:nvSpPr>
        <p:spPr>
          <a:xfrm>
            <a:off x="0" y="0"/>
            <a:ext cx="922047"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SIC_34</a:t>
            </a:r>
          </a:p>
        </p:txBody>
      </p:sp>
    </p:spTree>
    <p:extLst>
      <p:ext uri="{BB962C8B-B14F-4D97-AF65-F5344CB8AC3E}">
        <p14:creationId xmlns:p14="http://schemas.microsoft.com/office/powerpoint/2010/main" val="4245185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4700" y="44624"/>
            <a:ext cx="2314600" cy="562074"/>
          </a:xfrm>
        </p:spPr>
        <p:txBody>
          <a:bodyPr>
            <a:normAutofit fontScale="90000"/>
          </a:bodyPr>
          <a:lstStyle/>
          <a:p>
            <a:r>
              <a:rPr lang="en-GB" sz="3200" dirty="0">
                <a:latin typeface="Comic Sans MS" panose="030F0702030302020204" pitchFamily="66" charset="0"/>
              </a:rPr>
              <a:t>L-centre</a:t>
            </a:r>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62976" y="656435"/>
            <a:ext cx="4612303" cy="57986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Box 8"/>
          <p:cNvSpPr txBox="1"/>
          <p:nvPr/>
        </p:nvSpPr>
        <p:spPr>
          <a:xfrm>
            <a:off x="374073" y="3865418"/>
            <a:ext cx="5915891" cy="707886"/>
          </a:xfrm>
          <a:prstGeom prst="rect">
            <a:avLst/>
          </a:prstGeom>
          <a:noFill/>
        </p:spPr>
        <p:txBody>
          <a:bodyPr wrap="square" rtlCol="0">
            <a:spAutoFit/>
          </a:bodyPr>
          <a:lstStyle/>
          <a:p>
            <a:r>
              <a:rPr lang="en-GB" sz="2000" dirty="0">
                <a:latin typeface="Comic Sans MS" panose="030F0702030302020204" pitchFamily="66" charset="0"/>
              </a:rPr>
              <a:t>Using only a straight edge and pencil find the centre of mass of the plane L-shaped figure.</a:t>
            </a:r>
          </a:p>
        </p:txBody>
      </p:sp>
      <p:pic>
        <p:nvPicPr>
          <p:cNvPr id="1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073" y="4792404"/>
            <a:ext cx="5524500" cy="1504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0" y="0"/>
            <a:ext cx="922047"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SIC_34</a:t>
            </a:r>
          </a:p>
        </p:txBody>
      </p:sp>
    </p:spTree>
    <p:extLst>
      <p:ext uri="{BB962C8B-B14F-4D97-AF65-F5344CB8AC3E}">
        <p14:creationId xmlns:p14="http://schemas.microsoft.com/office/powerpoint/2010/main" val="165149542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59632" y="980728"/>
            <a:ext cx="7272808" cy="3888432"/>
          </a:xfrm>
          <a:prstGeom prst="rect">
            <a:avLst/>
          </a:prstGeom>
          <a:solidFill>
            <a:srgbClr val="FFFF00">
              <a:alpha val="3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1259632" y="3140968"/>
            <a:ext cx="5544616" cy="17281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1229189" y="3168678"/>
            <a:ext cx="5544616" cy="17281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itle 1"/>
          <p:cNvSpPr>
            <a:spLocks noGrp="1"/>
          </p:cNvSpPr>
          <p:nvPr>
            <p:ph type="title"/>
          </p:nvPr>
        </p:nvSpPr>
        <p:spPr>
          <a:xfrm>
            <a:off x="3414700" y="44624"/>
            <a:ext cx="2314600" cy="562074"/>
          </a:xfrm>
        </p:spPr>
        <p:txBody>
          <a:bodyPr>
            <a:normAutofit fontScale="90000"/>
          </a:bodyPr>
          <a:lstStyle/>
          <a:p>
            <a:r>
              <a:rPr lang="en-GB" sz="3200" dirty="0">
                <a:latin typeface="Comic Sans MS" panose="030F0702030302020204" pitchFamily="66" charset="0"/>
              </a:rPr>
              <a:t>L-centre</a:t>
            </a:r>
          </a:p>
        </p:txBody>
      </p:sp>
      <p:cxnSp>
        <p:nvCxnSpPr>
          <p:cNvPr id="3" name="Straight Connector 2"/>
          <p:cNvCxnSpPr/>
          <p:nvPr/>
        </p:nvCxnSpPr>
        <p:spPr>
          <a:xfrm>
            <a:off x="6804248" y="3140968"/>
            <a:ext cx="1728192"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59632" y="980728"/>
            <a:ext cx="7272808" cy="2160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1259632" y="980728"/>
            <a:ext cx="7272808" cy="2160240"/>
          </a:xfrm>
          <a:prstGeom prst="line">
            <a:avLst/>
          </a:prstGeom>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4722128" y="1869776"/>
            <a:ext cx="320922" cy="369332"/>
          </a:xfrm>
          <a:prstGeom prst="rect">
            <a:avLst/>
          </a:prstGeom>
          <a:noFill/>
        </p:spPr>
        <p:txBody>
          <a:bodyPr wrap="none" rtlCol="0">
            <a:spAutoFit/>
          </a:bodyPr>
          <a:lstStyle/>
          <a:p>
            <a:r>
              <a:rPr lang="en-GB" b="1" dirty="0">
                <a:latin typeface="Comic Sans MS" panose="030F0702030302020204" pitchFamily="66" charset="0"/>
              </a:rPr>
              <a:t>x</a:t>
            </a:r>
          </a:p>
        </p:txBody>
      </p:sp>
      <p:cxnSp>
        <p:nvCxnSpPr>
          <p:cNvPr id="16" name="Straight Connector 15"/>
          <p:cNvCxnSpPr/>
          <p:nvPr/>
        </p:nvCxnSpPr>
        <p:spPr>
          <a:xfrm>
            <a:off x="6804248" y="3140968"/>
            <a:ext cx="1728192" cy="1728192"/>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6804248" y="3140968"/>
            <a:ext cx="1728192" cy="1728192"/>
          </a:xfrm>
          <a:prstGeom prst="line">
            <a:avLst/>
          </a:prstGeom>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7508592" y="3810064"/>
            <a:ext cx="320922" cy="369332"/>
          </a:xfrm>
          <a:prstGeom prst="rect">
            <a:avLst/>
          </a:prstGeom>
          <a:noFill/>
        </p:spPr>
        <p:txBody>
          <a:bodyPr wrap="none" rtlCol="0">
            <a:spAutoFit/>
          </a:bodyPr>
          <a:lstStyle/>
          <a:p>
            <a:r>
              <a:rPr lang="en-GB" b="1" dirty="0">
                <a:latin typeface="Comic Sans MS" panose="030F0702030302020204" pitchFamily="66" charset="0"/>
              </a:rPr>
              <a:t>x</a:t>
            </a:r>
          </a:p>
        </p:txBody>
      </p:sp>
      <p:cxnSp>
        <p:nvCxnSpPr>
          <p:cNvPr id="21" name="Straight Connector 20"/>
          <p:cNvCxnSpPr/>
          <p:nvPr/>
        </p:nvCxnSpPr>
        <p:spPr>
          <a:xfrm>
            <a:off x="4882589" y="2054442"/>
            <a:ext cx="2786464" cy="195062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24" name="Group 23"/>
          <p:cNvGrpSpPr/>
          <p:nvPr/>
        </p:nvGrpSpPr>
        <p:grpSpPr>
          <a:xfrm>
            <a:off x="1596791" y="2662471"/>
            <a:ext cx="4912027" cy="1951627"/>
            <a:chOff x="1596791" y="2662471"/>
            <a:chExt cx="4912027" cy="1951627"/>
          </a:xfrm>
        </p:grpSpPr>
        <p:sp>
          <p:nvSpPr>
            <p:cNvPr id="22" name="Arc 21"/>
            <p:cNvSpPr/>
            <p:nvPr/>
          </p:nvSpPr>
          <p:spPr>
            <a:xfrm rot="7125653">
              <a:off x="4940496" y="3045776"/>
              <a:ext cx="1951627" cy="1185017"/>
            </a:xfrm>
            <a:prstGeom prst="arc">
              <a:avLst>
                <a:gd name="adj1" fmla="val 12911920"/>
                <a:gd name="adj2" fmla="val 1938459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3" name="TextBox 22"/>
            <p:cNvSpPr txBox="1"/>
            <p:nvPr/>
          </p:nvSpPr>
          <p:spPr>
            <a:xfrm>
              <a:off x="1596791" y="4219504"/>
              <a:ext cx="4434227" cy="369332"/>
            </a:xfrm>
            <a:prstGeom prst="rect">
              <a:avLst/>
            </a:prstGeom>
            <a:noFill/>
          </p:spPr>
          <p:txBody>
            <a:bodyPr wrap="none" rtlCol="0">
              <a:spAutoFit/>
            </a:bodyPr>
            <a:lstStyle/>
            <a:p>
              <a:r>
                <a:rPr lang="en-GB" dirty="0">
                  <a:latin typeface="Comic Sans MS" panose="030F0702030302020204" pitchFamily="66" charset="0"/>
                </a:rPr>
                <a:t>The centre of mass must lie on this line</a:t>
              </a:r>
            </a:p>
          </p:txBody>
        </p:sp>
      </p:grpSp>
    </p:spTree>
    <p:extLst>
      <p:ext uri="{BB962C8B-B14F-4D97-AF65-F5344CB8AC3E}">
        <p14:creationId xmlns:p14="http://schemas.microsoft.com/office/powerpoint/2010/main" val="56112560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500"/>
                                        <p:tgtEl>
                                          <p:spTgt spid="14"/>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18"/>
                                        </p:tgtEl>
                                        <p:attrNameLst>
                                          <p:attrName>style.visibility</p:attrName>
                                        </p:attrNameLst>
                                      </p:cBhvr>
                                      <p:to>
                                        <p:strVal val="visible"/>
                                      </p:to>
                                    </p:set>
                                    <p:animEffect transition="in" filter="fade">
                                      <p:cBhvr>
                                        <p:cTn id="26" dur="500"/>
                                        <p:tgtEl>
                                          <p:spTgt spid="18"/>
                                        </p:tgtEl>
                                      </p:cBhvr>
                                    </p:animEffect>
                                  </p:childTnLst>
                                </p:cTn>
                              </p:par>
                            </p:childTnLst>
                          </p:cTn>
                        </p:par>
                        <p:par>
                          <p:cTn id="27" fill="hold">
                            <p:stCondLst>
                              <p:cond delay="500"/>
                            </p:stCondLst>
                            <p:childTnLst>
                              <p:par>
                                <p:cTn id="28" presetID="10" presetClass="entr" presetSubtype="0" fill="hold" nodeType="after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fade">
                                      <p:cBhvr>
                                        <p:cTn id="30" dur="500"/>
                                        <p:tgtEl>
                                          <p:spTgt spid="16"/>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fade">
                                      <p:cBhvr>
                                        <p:cTn id="35" dur="500"/>
                                        <p:tgtEl>
                                          <p:spTgt spid="19"/>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fade">
                                      <p:cBhvr>
                                        <p:cTn id="40" dur="500"/>
                                        <p:tgtEl>
                                          <p:spTgt spid="21"/>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24"/>
                                        </p:tgtEl>
                                        <p:attrNameLst>
                                          <p:attrName>style.visibility</p:attrName>
                                        </p:attrNameLst>
                                      </p:cBhvr>
                                      <p:to>
                                        <p:strVal val="visible"/>
                                      </p:to>
                                    </p:set>
                                    <p:animEffect transition="in" filter="fade">
                                      <p:cBhvr>
                                        <p:cTn id="45"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59632" y="980728"/>
            <a:ext cx="7272808" cy="3888432"/>
          </a:xfrm>
          <a:prstGeom prst="rect">
            <a:avLst/>
          </a:prstGeom>
          <a:solidFill>
            <a:srgbClr val="FFFF00">
              <a:alpha val="3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1259632" y="3140968"/>
            <a:ext cx="5544616" cy="17281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1229189" y="3168678"/>
            <a:ext cx="5544616" cy="17281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itle 1"/>
          <p:cNvSpPr>
            <a:spLocks noGrp="1"/>
          </p:cNvSpPr>
          <p:nvPr>
            <p:ph type="title"/>
          </p:nvPr>
        </p:nvSpPr>
        <p:spPr>
          <a:xfrm>
            <a:off x="3414700" y="44624"/>
            <a:ext cx="2314600" cy="562074"/>
          </a:xfrm>
        </p:spPr>
        <p:txBody>
          <a:bodyPr>
            <a:normAutofit fontScale="90000"/>
          </a:bodyPr>
          <a:lstStyle/>
          <a:p>
            <a:r>
              <a:rPr lang="en-GB" sz="3200" dirty="0">
                <a:latin typeface="Comic Sans MS" panose="030F0702030302020204" pitchFamily="66" charset="0"/>
              </a:rPr>
              <a:t>L-centre</a:t>
            </a:r>
          </a:p>
        </p:txBody>
      </p:sp>
      <p:sp>
        <p:nvSpPr>
          <p:cNvPr id="14" name="TextBox 13"/>
          <p:cNvSpPr txBox="1"/>
          <p:nvPr/>
        </p:nvSpPr>
        <p:spPr>
          <a:xfrm>
            <a:off x="4722128" y="1869776"/>
            <a:ext cx="320922" cy="369332"/>
          </a:xfrm>
          <a:prstGeom prst="rect">
            <a:avLst/>
          </a:prstGeom>
          <a:noFill/>
        </p:spPr>
        <p:txBody>
          <a:bodyPr wrap="none" rtlCol="0">
            <a:spAutoFit/>
          </a:bodyPr>
          <a:lstStyle/>
          <a:p>
            <a:r>
              <a:rPr lang="en-GB" b="1" dirty="0">
                <a:solidFill>
                  <a:schemeClr val="bg1">
                    <a:lumMod val="65000"/>
                  </a:schemeClr>
                </a:solidFill>
                <a:latin typeface="Comic Sans MS" panose="030F0702030302020204" pitchFamily="66" charset="0"/>
              </a:rPr>
              <a:t>x</a:t>
            </a:r>
          </a:p>
        </p:txBody>
      </p:sp>
      <p:sp>
        <p:nvSpPr>
          <p:cNvPr id="19" name="TextBox 18"/>
          <p:cNvSpPr txBox="1"/>
          <p:nvPr/>
        </p:nvSpPr>
        <p:spPr>
          <a:xfrm>
            <a:off x="7508592" y="3810064"/>
            <a:ext cx="320922" cy="369332"/>
          </a:xfrm>
          <a:prstGeom prst="rect">
            <a:avLst/>
          </a:prstGeom>
          <a:noFill/>
        </p:spPr>
        <p:txBody>
          <a:bodyPr wrap="none" rtlCol="0">
            <a:spAutoFit/>
          </a:bodyPr>
          <a:lstStyle/>
          <a:p>
            <a:r>
              <a:rPr lang="en-GB" b="1" dirty="0">
                <a:solidFill>
                  <a:schemeClr val="bg1">
                    <a:lumMod val="65000"/>
                  </a:schemeClr>
                </a:solidFill>
                <a:latin typeface="Comic Sans MS" panose="030F0702030302020204" pitchFamily="66" charset="0"/>
              </a:rPr>
              <a:t>x</a:t>
            </a:r>
          </a:p>
        </p:txBody>
      </p:sp>
      <p:cxnSp>
        <p:nvCxnSpPr>
          <p:cNvPr id="21" name="Straight Connector 20"/>
          <p:cNvCxnSpPr/>
          <p:nvPr/>
        </p:nvCxnSpPr>
        <p:spPr>
          <a:xfrm>
            <a:off x="4882589" y="2054442"/>
            <a:ext cx="2786464" cy="1950622"/>
          </a:xfrm>
          <a:prstGeom prst="line">
            <a:avLst/>
          </a:prstGeom>
          <a:ln>
            <a:solidFill>
              <a:srgbClr val="FF0000">
                <a:alpha val="30196"/>
              </a:srgb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6804248" y="980728"/>
            <a:ext cx="0" cy="216024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259632" y="980728"/>
            <a:ext cx="5544616" cy="2160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V="1">
            <a:off x="1259632" y="980728"/>
            <a:ext cx="5544616" cy="2160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6804248" y="980728"/>
            <a:ext cx="1728192" cy="38884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6804248" y="980728"/>
            <a:ext cx="1728192" cy="3888432"/>
          </a:xfrm>
          <a:prstGeom prst="line">
            <a:avLst/>
          </a:prstGeom>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878224" y="1858400"/>
            <a:ext cx="320922" cy="369332"/>
          </a:xfrm>
          <a:prstGeom prst="rect">
            <a:avLst/>
          </a:prstGeom>
          <a:noFill/>
        </p:spPr>
        <p:txBody>
          <a:bodyPr wrap="none" rtlCol="0">
            <a:spAutoFit/>
          </a:bodyPr>
          <a:lstStyle/>
          <a:p>
            <a:r>
              <a:rPr lang="en-GB" b="1" dirty="0">
                <a:latin typeface="Comic Sans MS" panose="030F0702030302020204" pitchFamily="66" charset="0"/>
              </a:rPr>
              <a:t>x</a:t>
            </a:r>
          </a:p>
        </p:txBody>
      </p:sp>
      <p:sp>
        <p:nvSpPr>
          <p:cNvPr id="25" name="TextBox 24"/>
          <p:cNvSpPr txBox="1"/>
          <p:nvPr/>
        </p:nvSpPr>
        <p:spPr>
          <a:xfrm>
            <a:off x="7510864" y="2747792"/>
            <a:ext cx="320922" cy="369332"/>
          </a:xfrm>
          <a:prstGeom prst="rect">
            <a:avLst/>
          </a:prstGeom>
          <a:noFill/>
        </p:spPr>
        <p:txBody>
          <a:bodyPr wrap="none" rtlCol="0">
            <a:spAutoFit/>
          </a:bodyPr>
          <a:lstStyle/>
          <a:p>
            <a:r>
              <a:rPr lang="en-GB" b="1" dirty="0">
                <a:latin typeface="Comic Sans MS" panose="030F0702030302020204" pitchFamily="66" charset="0"/>
              </a:rPr>
              <a:t>x</a:t>
            </a:r>
          </a:p>
        </p:txBody>
      </p:sp>
      <p:cxnSp>
        <p:nvCxnSpPr>
          <p:cNvPr id="26" name="Straight Connector 25"/>
          <p:cNvCxnSpPr/>
          <p:nvPr/>
        </p:nvCxnSpPr>
        <p:spPr>
          <a:xfrm>
            <a:off x="4038685" y="2060848"/>
            <a:ext cx="3632640" cy="87161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29" name="Group 28"/>
          <p:cNvGrpSpPr/>
          <p:nvPr/>
        </p:nvGrpSpPr>
        <p:grpSpPr>
          <a:xfrm>
            <a:off x="1146407" y="2061959"/>
            <a:ext cx="5362411" cy="1951627"/>
            <a:chOff x="1146407" y="2662471"/>
            <a:chExt cx="5362411" cy="1951627"/>
          </a:xfrm>
        </p:grpSpPr>
        <p:sp>
          <p:nvSpPr>
            <p:cNvPr id="30" name="Arc 29"/>
            <p:cNvSpPr/>
            <p:nvPr/>
          </p:nvSpPr>
          <p:spPr>
            <a:xfrm rot="7125653">
              <a:off x="4940496" y="3045776"/>
              <a:ext cx="1951627" cy="1185017"/>
            </a:xfrm>
            <a:prstGeom prst="arc">
              <a:avLst>
                <a:gd name="adj1" fmla="val 12911920"/>
                <a:gd name="adj2" fmla="val 1938459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1" name="TextBox 30"/>
            <p:cNvSpPr txBox="1"/>
            <p:nvPr/>
          </p:nvSpPr>
          <p:spPr>
            <a:xfrm>
              <a:off x="1146407" y="4219504"/>
              <a:ext cx="4918334" cy="369332"/>
            </a:xfrm>
            <a:prstGeom prst="rect">
              <a:avLst/>
            </a:prstGeom>
            <a:noFill/>
          </p:spPr>
          <p:txBody>
            <a:bodyPr wrap="none" rtlCol="0">
              <a:spAutoFit/>
            </a:bodyPr>
            <a:lstStyle/>
            <a:p>
              <a:r>
                <a:rPr lang="en-GB" dirty="0">
                  <a:latin typeface="Comic Sans MS" panose="030F0702030302020204" pitchFamily="66" charset="0"/>
                </a:rPr>
                <a:t>The centre of mass must lie on this line also</a:t>
              </a:r>
            </a:p>
          </p:txBody>
        </p:sp>
      </p:grpSp>
    </p:spTree>
    <p:extLst>
      <p:ext uri="{BB962C8B-B14F-4D97-AF65-F5344CB8AC3E}">
        <p14:creationId xmlns:p14="http://schemas.microsoft.com/office/powerpoint/2010/main" val="32891739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24"/>
                                        </p:tgtEl>
                                        <p:attrNameLst>
                                          <p:attrName>style.visibility</p:attrName>
                                        </p:attrNameLst>
                                      </p:cBhvr>
                                      <p:to>
                                        <p:strVal val="visible"/>
                                      </p:to>
                                    </p:set>
                                    <p:animEffect transition="in" filter="fade">
                                      <p:cBhvr>
                                        <p:cTn id="21" dur="500"/>
                                        <p:tgtEl>
                                          <p:spTgt spid="24"/>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23"/>
                                        </p:tgtEl>
                                        <p:attrNameLst>
                                          <p:attrName>style.visibility</p:attrName>
                                        </p:attrNameLst>
                                      </p:cBhvr>
                                      <p:to>
                                        <p:strVal val="visible"/>
                                      </p:to>
                                    </p:set>
                                    <p:animEffect transition="in" filter="fade">
                                      <p:cBhvr>
                                        <p:cTn id="26" dur="500"/>
                                        <p:tgtEl>
                                          <p:spTgt spid="23"/>
                                        </p:tgtEl>
                                      </p:cBhvr>
                                    </p:animEffect>
                                  </p:childTnLst>
                                </p:cTn>
                              </p:par>
                            </p:childTnLst>
                          </p:cTn>
                        </p:par>
                        <p:par>
                          <p:cTn id="27" fill="hold">
                            <p:stCondLst>
                              <p:cond delay="500"/>
                            </p:stCondLst>
                            <p:childTnLst>
                              <p:par>
                                <p:cTn id="28" presetID="10" presetClass="entr" presetSubtype="0" fill="hold" nodeType="afterEffect">
                                  <p:stCondLst>
                                    <p:cond delay="0"/>
                                  </p:stCondLst>
                                  <p:childTnLst>
                                    <p:set>
                                      <p:cBhvr>
                                        <p:cTn id="29" dur="1" fill="hold">
                                          <p:stCondLst>
                                            <p:cond delay="0"/>
                                          </p:stCondLst>
                                        </p:cTn>
                                        <p:tgtEl>
                                          <p:spTgt spid="20"/>
                                        </p:tgtEl>
                                        <p:attrNameLst>
                                          <p:attrName>style.visibility</p:attrName>
                                        </p:attrNameLst>
                                      </p:cBhvr>
                                      <p:to>
                                        <p:strVal val="visible"/>
                                      </p:to>
                                    </p:set>
                                    <p:animEffect transition="in" filter="fade">
                                      <p:cBhvr>
                                        <p:cTn id="30" dur="500"/>
                                        <p:tgtEl>
                                          <p:spTgt spid="20"/>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fade">
                                      <p:cBhvr>
                                        <p:cTn id="35" dur="500"/>
                                        <p:tgtEl>
                                          <p:spTgt spid="25"/>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26"/>
                                        </p:tgtEl>
                                        <p:attrNameLst>
                                          <p:attrName>style.visibility</p:attrName>
                                        </p:attrNameLst>
                                      </p:cBhvr>
                                      <p:to>
                                        <p:strVal val="visible"/>
                                      </p:to>
                                    </p:set>
                                    <p:animEffect transition="in" filter="fade">
                                      <p:cBhvr>
                                        <p:cTn id="40" dur="500"/>
                                        <p:tgtEl>
                                          <p:spTgt spid="26"/>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29"/>
                                        </p:tgtEl>
                                        <p:attrNameLst>
                                          <p:attrName>style.visibility</p:attrName>
                                        </p:attrNameLst>
                                      </p:cBhvr>
                                      <p:to>
                                        <p:strVal val="visible"/>
                                      </p:to>
                                    </p:set>
                                    <p:animEffect transition="in" filter="fade">
                                      <p:cBhvr>
                                        <p:cTn id="45"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59632" y="980728"/>
            <a:ext cx="7272808" cy="3888432"/>
          </a:xfrm>
          <a:prstGeom prst="rect">
            <a:avLst/>
          </a:prstGeom>
          <a:solidFill>
            <a:srgbClr val="FFFF00">
              <a:alpha val="3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1259632" y="3140968"/>
            <a:ext cx="5544616" cy="17281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1229189" y="3168678"/>
            <a:ext cx="5544616" cy="17281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itle 1"/>
          <p:cNvSpPr>
            <a:spLocks noGrp="1"/>
          </p:cNvSpPr>
          <p:nvPr>
            <p:ph type="title"/>
          </p:nvPr>
        </p:nvSpPr>
        <p:spPr>
          <a:xfrm>
            <a:off x="3414700" y="44624"/>
            <a:ext cx="2314600" cy="562074"/>
          </a:xfrm>
        </p:spPr>
        <p:txBody>
          <a:bodyPr>
            <a:normAutofit fontScale="90000"/>
          </a:bodyPr>
          <a:lstStyle/>
          <a:p>
            <a:r>
              <a:rPr lang="en-GB" sz="3200" dirty="0">
                <a:latin typeface="Comic Sans MS" panose="030F0702030302020204" pitchFamily="66" charset="0"/>
              </a:rPr>
              <a:t>L-centre</a:t>
            </a:r>
          </a:p>
        </p:txBody>
      </p:sp>
      <p:sp>
        <p:nvSpPr>
          <p:cNvPr id="14" name="TextBox 13"/>
          <p:cNvSpPr txBox="1"/>
          <p:nvPr/>
        </p:nvSpPr>
        <p:spPr>
          <a:xfrm>
            <a:off x="4722128" y="1869776"/>
            <a:ext cx="320922" cy="369332"/>
          </a:xfrm>
          <a:prstGeom prst="rect">
            <a:avLst/>
          </a:prstGeom>
          <a:noFill/>
        </p:spPr>
        <p:txBody>
          <a:bodyPr wrap="none" rtlCol="0">
            <a:spAutoFit/>
          </a:bodyPr>
          <a:lstStyle/>
          <a:p>
            <a:r>
              <a:rPr lang="en-GB" b="1" dirty="0">
                <a:latin typeface="Comic Sans MS" panose="030F0702030302020204" pitchFamily="66" charset="0"/>
              </a:rPr>
              <a:t>x</a:t>
            </a:r>
          </a:p>
        </p:txBody>
      </p:sp>
      <p:sp>
        <p:nvSpPr>
          <p:cNvPr id="19" name="TextBox 18"/>
          <p:cNvSpPr txBox="1"/>
          <p:nvPr/>
        </p:nvSpPr>
        <p:spPr>
          <a:xfrm>
            <a:off x="7508592" y="3810064"/>
            <a:ext cx="320922" cy="369332"/>
          </a:xfrm>
          <a:prstGeom prst="rect">
            <a:avLst/>
          </a:prstGeom>
          <a:noFill/>
        </p:spPr>
        <p:txBody>
          <a:bodyPr wrap="none" rtlCol="0">
            <a:spAutoFit/>
          </a:bodyPr>
          <a:lstStyle/>
          <a:p>
            <a:r>
              <a:rPr lang="en-GB" b="1" dirty="0">
                <a:latin typeface="Comic Sans MS" panose="030F0702030302020204" pitchFamily="66" charset="0"/>
              </a:rPr>
              <a:t>x</a:t>
            </a:r>
          </a:p>
        </p:txBody>
      </p:sp>
      <p:cxnSp>
        <p:nvCxnSpPr>
          <p:cNvPr id="21" name="Straight Connector 20"/>
          <p:cNvCxnSpPr/>
          <p:nvPr/>
        </p:nvCxnSpPr>
        <p:spPr>
          <a:xfrm>
            <a:off x="4882589" y="2054442"/>
            <a:ext cx="2786464" cy="195062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878224" y="1858400"/>
            <a:ext cx="320922" cy="369332"/>
          </a:xfrm>
          <a:prstGeom prst="rect">
            <a:avLst/>
          </a:prstGeom>
          <a:noFill/>
        </p:spPr>
        <p:txBody>
          <a:bodyPr wrap="none" rtlCol="0">
            <a:spAutoFit/>
          </a:bodyPr>
          <a:lstStyle/>
          <a:p>
            <a:r>
              <a:rPr lang="en-GB" b="1" dirty="0">
                <a:latin typeface="Comic Sans MS" panose="030F0702030302020204" pitchFamily="66" charset="0"/>
              </a:rPr>
              <a:t>x</a:t>
            </a:r>
          </a:p>
        </p:txBody>
      </p:sp>
      <p:sp>
        <p:nvSpPr>
          <p:cNvPr id="25" name="TextBox 24"/>
          <p:cNvSpPr txBox="1"/>
          <p:nvPr/>
        </p:nvSpPr>
        <p:spPr>
          <a:xfrm>
            <a:off x="7510864" y="2747792"/>
            <a:ext cx="320922" cy="369332"/>
          </a:xfrm>
          <a:prstGeom prst="rect">
            <a:avLst/>
          </a:prstGeom>
          <a:noFill/>
        </p:spPr>
        <p:txBody>
          <a:bodyPr wrap="none" rtlCol="0">
            <a:spAutoFit/>
          </a:bodyPr>
          <a:lstStyle/>
          <a:p>
            <a:r>
              <a:rPr lang="en-GB" b="1" dirty="0">
                <a:latin typeface="Comic Sans MS" panose="030F0702030302020204" pitchFamily="66" charset="0"/>
              </a:rPr>
              <a:t>x</a:t>
            </a:r>
          </a:p>
        </p:txBody>
      </p:sp>
      <p:cxnSp>
        <p:nvCxnSpPr>
          <p:cNvPr id="26" name="Straight Connector 25"/>
          <p:cNvCxnSpPr/>
          <p:nvPr/>
        </p:nvCxnSpPr>
        <p:spPr>
          <a:xfrm>
            <a:off x="4038685" y="2060848"/>
            <a:ext cx="3632640" cy="87161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5163408" y="2092688"/>
            <a:ext cx="396262" cy="523220"/>
          </a:xfrm>
          <a:prstGeom prst="rect">
            <a:avLst/>
          </a:prstGeom>
          <a:noFill/>
        </p:spPr>
        <p:txBody>
          <a:bodyPr wrap="none" rtlCol="0">
            <a:spAutoFit/>
          </a:bodyPr>
          <a:lstStyle/>
          <a:p>
            <a:r>
              <a:rPr lang="en-GB" sz="2800" b="1" dirty="0">
                <a:latin typeface="Comic Sans MS" panose="030F0702030302020204" pitchFamily="66" charset="0"/>
              </a:rPr>
              <a:t>x</a:t>
            </a:r>
          </a:p>
        </p:txBody>
      </p:sp>
      <p:grpSp>
        <p:nvGrpSpPr>
          <p:cNvPr id="18" name="Group 17"/>
          <p:cNvGrpSpPr/>
          <p:nvPr/>
        </p:nvGrpSpPr>
        <p:grpSpPr>
          <a:xfrm>
            <a:off x="1009927" y="1857239"/>
            <a:ext cx="4243275" cy="1951627"/>
            <a:chOff x="2265543" y="2662471"/>
            <a:chExt cx="4243275" cy="1951627"/>
          </a:xfrm>
        </p:grpSpPr>
        <p:sp>
          <p:nvSpPr>
            <p:cNvPr id="22" name="Arc 21"/>
            <p:cNvSpPr/>
            <p:nvPr/>
          </p:nvSpPr>
          <p:spPr>
            <a:xfrm rot="7125653">
              <a:off x="4940496" y="3045776"/>
              <a:ext cx="1951627" cy="1185017"/>
            </a:xfrm>
            <a:prstGeom prst="arc">
              <a:avLst>
                <a:gd name="adj1" fmla="val 12911920"/>
                <a:gd name="adj2" fmla="val 1938459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7" name="TextBox 26"/>
            <p:cNvSpPr txBox="1"/>
            <p:nvPr/>
          </p:nvSpPr>
          <p:spPr>
            <a:xfrm>
              <a:off x="2265543" y="4219504"/>
              <a:ext cx="3768980" cy="369332"/>
            </a:xfrm>
            <a:prstGeom prst="rect">
              <a:avLst/>
            </a:prstGeom>
            <a:noFill/>
          </p:spPr>
          <p:txBody>
            <a:bodyPr wrap="none" rtlCol="0">
              <a:spAutoFit/>
            </a:bodyPr>
            <a:lstStyle/>
            <a:p>
              <a:r>
                <a:rPr lang="en-GB" dirty="0">
                  <a:latin typeface="Comic Sans MS" panose="030F0702030302020204" pitchFamily="66" charset="0"/>
                </a:rPr>
                <a:t>The centre of mass must be here</a:t>
              </a:r>
            </a:p>
          </p:txBody>
        </p:sp>
      </p:grpSp>
    </p:spTree>
    <p:extLst>
      <p:ext uri="{BB962C8B-B14F-4D97-AF65-F5344CB8AC3E}">
        <p14:creationId xmlns:p14="http://schemas.microsoft.com/office/powerpoint/2010/main" val="131728263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59632" y="980728"/>
            <a:ext cx="7272808" cy="3888432"/>
          </a:xfrm>
          <a:prstGeom prst="rect">
            <a:avLst/>
          </a:prstGeom>
          <a:solidFill>
            <a:srgbClr val="FFFF00">
              <a:alpha val="3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1259632" y="3140968"/>
            <a:ext cx="5544616" cy="17281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1229189" y="3168678"/>
            <a:ext cx="5544616" cy="17281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itle 1"/>
          <p:cNvSpPr>
            <a:spLocks noGrp="1"/>
          </p:cNvSpPr>
          <p:nvPr>
            <p:ph type="title"/>
          </p:nvPr>
        </p:nvSpPr>
        <p:spPr>
          <a:xfrm>
            <a:off x="3414700" y="44624"/>
            <a:ext cx="2314600" cy="562074"/>
          </a:xfrm>
        </p:spPr>
        <p:txBody>
          <a:bodyPr>
            <a:normAutofit fontScale="90000"/>
          </a:bodyPr>
          <a:lstStyle/>
          <a:p>
            <a:r>
              <a:rPr lang="en-GB" sz="3200" dirty="0">
                <a:latin typeface="Comic Sans MS" panose="030F0702030302020204" pitchFamily="66" charset="0"/>
              </a:rPr>
              <a:t>L-centre</a:t>
            </a:r>
          </a:p>
        </p:txBody>
      </p:sp>
      <p:sp>
        <p:nvSpPr>
          <p:cNvPr id="17" name="TextBox 16"/>
          <p:cNvSpPr txBox="1"/>
          <p:nvPr/>
        </p:nvSpPr>
        <p:spPr>
          <a:xfrm>
            <a:off x="5163408" y="2092688"/>
            <a:ext cx="396262" cy="523220"/>
          </a:xfrm>
          <a:prstGeom prst="rect">
            <a:avLst/>
          </a:prstGeom>
          <a:noFill/>
        </p:spPr>
        <p:txBody>
          <a:bodyPr wrap="none" rtlCol="0">
            <a:spAutoFit/>
          </a:bodyPr>
          <a:lstStyle/>
          <a:p>
            <a:r>
              <a:rPr lang="en-GB" sz="2800" b="1" dirty="0">
                <a:latin typeface="Comic Sans MS" panose="030F0702030302020204" pitchFamily="66" charset="0"/>
              </a:rPr>
              <a:t>x</a:t>
            </a:r>
          </a:p>
        </p:txBody>
      </p:sp>
    </p:spTree>
    <p:extLst>
      <p:ext uri="{BB962C8B-B14F-4D97-AF65-F5344CB8AC3E}">
        <p14:creationId xmlns:p14="http://schemas.microsoft.com/office/powerpoint/2010/main" val="268522472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59632" y="980728"/>
            <a:ext cx="7272808" cy="3888432"/>
          </a:xfrm>
          <a:prstGeom prst="rect">
            <a:avLst/>
          </a:prstGeom>
          <a:solidFill>
            <a:srgbClr val="FFFF00">
              <a:alpha val="3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1259632" y="3140968"/>
            <a:ext cx="5544616" cy="17281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1229189" y="3168678"/>
            <a:ext cx="5544616" cy="17281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itle 1"/>
          <p:cNvSpPr>
            <a:spLocks noGrp="1"/>
          </p:cNvSpPr>
          <p:nvPr>
            <p:ph type="title"/>
          </p:nvPr>
        </p:nvSpPr>
        <p:spPr>
          <a:xfrm>
            <a:off x="3414700" y="44624"/>
            <a:ext cx="2314600" cy="562074"/>
          </a:xfrm>
        </p:spPr>
        <p:txBody>
          <a:bodyPr>
            <a:normAutofit fontScale="90000"/>
          </a:bodyPr>
          <a:lstStyle/>
          <a:p>
            <a:r>
              <a:rPr lang="en-GB" sz="3200" dirty="0">
                <a:latin typeface="Comic Sans MS" panose="030F0702030302020204" pitchFamily="66" charset="0"/>
              </a:rPr>
              <a:t>L-centre</a:t>
            </a:r>
          </a:p>
        </p:txBody>
      </p:sp>
      <p:sp>
        <p:nvSpPr>
          <p:cNvPr id="17" name="TextBox 16"/>
          <p:cNvSpPr txBox="1"/>
          <p:nvPr/>
        </p:nvSpPr>
        <p:spPr>
          <a:xfrm>
            <a:off x="5163408" y="2079040"/>
            <a:ext cx="396262" cy="523220"/>
          </a:xfrm>
          <a:prstGeom prst="rect">
            <a:avLst/>
          </a:prstGeom>
          <a:noFill/>
        </p:spPr>
        <p:txBody>
          <a:bodyPr wrap="none" rtlCol="0">
            <a:spAutoFit/>
          </a:bodyPr>
          <a:lstStyle/>
          <a:p>
            <a:r>
              <a:rPr lang="en-GB" sz="2800" b="1" dirty="0">
                <a:latin typeface="Comic Sans MS" panose="030F0702030302020204" pitchFamily="66" charset="0"/>
              </a:rPr>
              <a:t>x</a:t>
            </a:r>
          </a:p>
        </p:txBody>
      </p:sp>
      <p:cxnSp>
        <p:nvCxnSpPr>
          <p:cNvPr id="3" name="Straight Connector 2"/>
          <p:cNvCxnSpPr/>
          <p:nvPr/>
        </p:nvCxnSpPr>
        <p:spPr>
          <a:xfrm flipH="1">
            <a:off x="1259632" y="4869160"/>
            <a:ext cx="5544616"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259632" y="3127320"/>
            <a:ext cx="0" cy="1755902"/>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259632" y="3140968"/>
            <a:ext cx="5544616" cy="1728192"/>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1259632" y="3140968"/>
            <a:ext cx="5544616" cy="1728192"/>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259632" y="980728"/>
            <a:ext cx="7272808" cy="38884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1229189" y="980728"/>
            <a:ext cx="7303251" cy="38884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3603009" y="2354298"/>
            <a:ext cx="1758530" cy="216311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374073" y="5107386"/>
            <a:ext cx="8158367" cy="1323439"/>
          </a:xfrm>
          <a:prstGeom prst="rect">
            <a:avLst/>
          </a:prstGeom>
          <a:noFill/>
        </p:spPr>
        <p:txBody>
          <a:bodyPr wrap="square" rtlCol="0">
            <a:spAutoFit/>
          </a:bodyPr>
          <a:lstStyle/>
          <a:p>
            <a:r>
              <a:rPr lang="en-GB" sz="2000" b="1" dirty="0">
                <a:latin typeface="Comic Sans MS" panose="030F0702030302020204" pitchFamily="66" charset="0"/>
              </a:rPr>
              <a:t>Check: </a:t>
            </a:r>
          </a:p>
          <a:p>
            <a:r>
              <a:rPr lang="en-GB" sz="2000" dirty="0">
                <a:latin typeface="Comic Sans MS" panose="030F0702030302020204" pitchFamily="66" charset="0"/>
              </a:rPr>
              <a:t>If you were to re-place the removed rectangle the centres of mass must all still lie on a straight line and the result must be dead centre of the overall rectangle.</a:t>
            </a:r>
          </a:p>
        </p:txBody>
      </p:sp>
    </p:spTree>
    <p:extLst>
      <p:ext uri="{BB962C8B-B14F-4D97-AF65-F5344CB8AC3E}">
        <p14:creationId xmlns:p14="http://schemas.microsoft.com/office/powerpoint/2010/main" val="392530298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59632" y="980728"/>
            <a:ext cx="7272808" cy="3888432"/>
          </a:xfrm>
          <a:prstGeom prst="rect">
            <a:avLst/>
          </a:prstGeom>
          <a:solidFill>
            <a:srgbClr val="FFFF00">
              <a:alpha val="3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1259632" y="3140968"/>
            <a:ext cx="5544616" cy="17281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1229189" y="3168678"/>
            <a:ext cx="5544616" cy="17281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itle 1"/>
          <p:cNvSpPr>
            <a:spLocks noGrp="1"/>
          </p:cNvSpPr>
          <p:nvPr>
            <p:ph type="title"/>
          </p:nvPr>
        </p:nvSpPr>
        <p:spPr>
          <a:xfrm>
            <a:off x="3414700" y="44624"/>
            <a:ext cx="2314600" cy="562074"/>
          </a:xfrm>
        </p:spPr>
        <p:txBody>
          <a:bodyPr>
            <a:normAutofit fontScale="90000"/>
          </a:bodyPr>
          <a:lstStyle/>
          <a:p>
            <a:r>
              <a:rPr lang="en-GB" sz="3200" dirty="0">
                <a:latin typeface="Comic Sans MS" panose="030F0702030302020204" pitchFamily="66" charset="0"/>
              </a:rPr>
              <a:t>L-centre</a:t>
            </a:r>
          </a:p>
        </p:txBody>
      </p:sp>
      <p:sp>
        <p:nvSpPr>
          <p:cNvPr id="17" name="TextBox 16"/>
          <p:cNvSpPr txBox="1"/>
          <p:nvPr/>
        </p:nvSpPr>
        <p:spPr>
          <a:xfrm>
            <a:off x="5163408" y="2079040"/>
            <a:ext cx="396262" cy="523220"/>
          </a:xfrm>
          <a:prstGeom prst="rect">
            <a:avLst/>
          </a:prstGeom>
          <a:noFill/>
        </p:spPr>
        <p:txBody>
          <a:bodyPr wrap="none" rtlCol="0">
            <a:spAutoFit/>
          </a:bodyPr>
          <a:lstStyle/>
          <a:p>
            <a:r>
              <a:rPr lang="en-GB" sz="2800" b="1" dirty="0">
                <a:latin typeface="Comic Sans MS" panose="030F0702030302020204" pitchFamily="66" charset="0"/>
              </a:rPr>
              <a:t>x</a:t>
            </a:r>
          </a:p>
        </p:txBody>
      </p:sp>
      <p:cxnSp>
        <p:nvCxnSpPr>
          <p:cNvPr id="3" name="Straight Connector 2"/>
          <p:cNvCxnSpPr/>
          <p:nvPr/>
        </p:nvCxnSpPr>
        <p:spPr>
          <a:xfrm flipH="1">
            <a:off x="1259632" y="4869160"/>
            <a:ext cx="5544616"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259632" y="3127320"/>
            <a:ext cx="0" cy="1755902"/>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259632" y="3140968"/>
            <a:ext cx="5544616" cy="1728192"/>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1259632" y="3140968"/>
            <a:ext cx="5544616" cy="1728192"/>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259632" y="980728"/>
            <a:ext cx="7272808" cy="38884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1229189" y="980728"/>
            <a:ext cx="7303251" cy="38884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3603009" y="2354298"/>
            <a:ext cx="1758530" cy="216311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374073" y="5107386"/>
            <a:ext cx="8158367" cy="1015663"/>
          </a:xfrm>
          <a:prstGeom prst="rect">
            <a:avLst/>
          </a:prstGeom>
          <a:noFill/>
        </p:spPr>
        <p:txBody>
          <a:bodyPr wrap="square" rtlCol="0">
            <a:spAutoFit/>
          </a:bodyPr>
          <a:lstStyle/>
          <a:p>
            <a:endParaRPr lang="en-GB" sz="2000" b="1" dirty="0">
              <a:latin typeface="Comic Sans MS" panose="030F0702030302020204" pitchFamily="66" charset="0"/>
            </a:endParaRPr>
          </a:p>
          <a:p>
            <a:r>
              <a:rPr lang="en-GB" sz="2000" dirty="0">
                <a:latin typeface="Comic Sans MS" panose="030F0702030302020204" pitchFamily="66" charset="0"/>
              </a:rPr>
              <a:t>So what are the conditions for the centre of mass of the L-shape to be in the crook of the L-shape?</a:t>
            </a:r>
          </a:p>
        </p:txBody>
      </p:sp>
    </p:spTree>
    <p:extLst>
      <p:ext uri="{BB962C8B-B14F-4D97-AF65-F5344CB8AC3E}">
        <p14:creationId xmlns:p14="http://schemas.microsoft.com/office/powerpoint/2010/main" val="127364138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1283</TotalTime>
  <Words>812</Words>
  <Application>Microsoft Office PowerPoint</Application>
  <PresentationFormat>On-screen Show (4:3)</PresentationFormat>
  <Paragraphs>152</Paragraphs>
  <Slides>35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Bradley Hand ITC</vt:lpstr>
      <vt:lpstr>Calibri</vt:lpstr>
      <vt:lpstr>Cambria Math</vt:lpstr>
      <vt:lpstr>Comic Sans MS</vt:lpstr>
      <vt:lpstr>Office Theme</vt:lpstr>
      <vt:lpstr>L-centre</vt:lpstr>
      <vt:lpstr>L-centre</vt:lpstr>
      <vt:lpstr>L-centre</vt:lpstr>
      <vt:lpstr>L-centre</vt:lpstr>
      <vt:lpstr>L-centre</vt:lpstr>
      <vt:lpstr>L-centre</vt:lpstr>
      <vt:lpstr>L-centre</vt:lpstr>
      <vt:lpstr>L-centre</vt:lpstr>
      <vt:lpstr>L-centre</vt:lpstr>
      <vt:lpstr>L-centre</vt:lpstr>
      <vt:lpstr>L-centre</vt:lpstr>
      <vt:lpstr>L-centre</vt:lpstr>
      <vt:lpstr>L-centre</vt:lpstr>
      <vt:lpstr>PowerPoint Presentation</vt:lpstr>
      <vt:lpstr>PowerPoint Presentation</vt:lpstr>
      <vt:lpstr>PowerPoint Presentation</vt:lpstr>
      <vt:lpstr>PowerPoint Presentation</vt:lpstr>
      <vt:lpstr>PowerPoint Presentation</vt:lpstr>
      <vt:lpstr>NOTE TO TEACHER</vt:lpstr>
      <vt:lpstr>RESOURCES</vt:lpstr>
      <vt:lpstr>L-centre</vt:lpstr>
      <vt:lpstr>L-centre</vt:lpstr>
      <vt:lpstr>L-centre</vt:lpstr>
      <vt:lpstr>L-centre</vt:lpstr>
      <vt:lpstr>L-centre</vt:lpstr>
      <vt:lpstr>L-centre</vt:lpstr>
      <vt:lpstr>L-centre</vt:lpstr>
      <vt:lpstr>L-centre</vt:lpstr>
      <vt:lpstr>L-centre</vt:lpstr>
      <vt:lpstr>L-centre</vt:lpstr>
      <vt:lpstr>L-centre</vt:lpstr>
      <vt:lpstr>L-centre</vt:lpstr>
      <vt:lpstr>L-centre</vt:lpstr>
      <vt:lpstr>L-centre</vt:lpstr>
      <vt:lpstr>L-centre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L-centre</dc:title>
  <dc:creator>John</dc:creator>
  <cp:lastModifiedBy>John Burke</cp:lastModifiedBy>
  <cp:revision>43</cp:revision>
  <cp:lastPrinted>2015-08-02T18:55:16Z</cp:lastPrinted>
  <dcterms:created xsi:type="dcterms:W3CDTF">2015-08-02T10:47:43Z</dcterms:created>
  <dcterms:modified xsi:type="dcterms:W3CDTF">2020-11-18T21:20:13Z</dcterms:modified>
</cp:coreProperties>
</file>