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6" r:id="rId4"/>
    <p:sldId id="258" r:id="rId5"/>
    <p:sldId id="259" r:id="rId6"/>
    <p:sldId id="295" r:id="rId7"/>
    <p:sldId id="260" r:id="rId8"/>
    <p:sldId id="270" r:id="rId9"/>
    <p:sldId id="275" r:id="rId10"/>
    <p:sldId id="271" r:id="rId11"/>
    <p:sldId id="274" r:id="rId12"/>
    <p:sldId id="272" r:id="rId13"/>
    <p:sldId id="273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740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3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48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15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51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08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93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02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04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18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13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50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E8369-E301-48FD-AA72-30D51DB0AE1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9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3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3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3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2.png"/><Relationship Id="rId21" Type="http://schemas.openxmlformats.org/officeDocument/2006/relationships/image" Target="../media/image27.pn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2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Y-Intercepts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With thanks to Daniel Kelsall for </a:t>
            </a:r>
            <a:r>
              <a:rPr lang="en-GB"/>
              <a:t>the idea.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67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FFA47471-2308-1F9E-482C-431BCAA4B4F8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981E0A5-BF44-A90D-7450-48129F96393D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E15AC80-AA24-93B6-ED39-09CB7021E656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C4622B4-1DB1-3717-A06C-C71214EC0F74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20A4D88-84D1-8740-0BD4-75136A571C8A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4A8C962-742F-83C0-A0A5-46461DF6E62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4A8C962-742F-83C0-A0A5-46461DF6E6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06EC1814-5C4C-EFA2-05C4-538EDA0ED9CA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06EC1814-5C4C-EFA2-05C4-538EDA0ED9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4405EE2-8DB4-0FC9-BF0E-56708E97D7CA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4405EE2-8DB4-0FC9-BF0E-56708E97D7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6F26DB5-8EEE-0D92-D252-9C174B95AE73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7A72A52-B5DD-915F-101C-730816041AAE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F0F159F-57ED-8873-22BD-91A80F36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ABE1D03-6758-E156-0CA1-86B2B9D08E0D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32A20C9-F4FF-C9C8-6B75-98EC28A5C788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32A20C9-F4FF-C9C8-6B75-98EC28A5C7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056E214-23A8-71E6-5473-3353CE972A2F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056E214-23A8-71E6-5473-3353CE972A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D801B35-CFA1-FFA0-2122-05B36E8F1F9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D801B35-CFA1-FFA0-2122-05B36E8F1F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7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310E6D1C-E525-4D4E-92C9-CC5918937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341138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</a:t>
                </a:r>
                <a14:m>
                  <m:oMath xmlns:m="http://schemas.openxmlformats.org/officeDocument/2006/math">
                    <m:r>
                      <a:rPr lang="en-GB" sz="1400" b="0" i="0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8CB7F33-27FB-0AD4-8746-D6E94DBA875E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4DD92A-F112-1A6C-685F-BCD1280A48D4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C052C33-7382-8528-DBB4-162F474AD3B8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F65E243-BEA8-3B64-1803-E7DA4D0F074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106B07-8546-FFE9-7517-4170836A3CA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67682A6D-FA70-8ADA-339D-F088AA86173C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67682A6D-FA70-8ADA-339D-F088AA8617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E2BBBC0-6769-C1D0-539C-6108EEEF0D3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E2BBBC0-6769-C1D0-539C-6108EEEF0D3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F143F4F-B0BC-8109-3BEE-26A66CCCE479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F143F4F-B0BC-8109-3BEE-26A66CCCE4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6638262-007C-8381-9AA6-F824BA9AE0A4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FD5F861-A9FF-09D9-0575-BE6BE34D5A5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3609A3D-5908-1A07-3BEA-C63FDFDF2B87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E410C69-1DF1-1517-4767-F2236E572172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54425DB-160F-8421-72AD-D889B8350C9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54425DB-160F-8421-72AD-D889B8350C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27F9D0CA-BC2D-A81E-08DA-8E50D1927DCD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27F9D0CA-BC2D-A81E-08DA-8E50D1927D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78C2301-34CD-6084-BDE5-98624A5269F8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78C2301-34CD-6084-BDE5-98624A5269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7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751E19A6-CCF3-4490-3196-24A009566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04128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1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1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260F080-8750-B3C5-56D2-6777802DA673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03D9F9-A0EB-7B43-B8C2-62A7E1652B8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85C6DB0-C5CC-8F49-6D0D-E68FBFD4AA3F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D503BB56-D516-A612-E0E2-B844A12885D1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35C2E64-4737-E818-9400-D88E64BF43C3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F010F82-960D-EFF8-96BD-D5B1AB9033F6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F010F82-960D-EFF8-96BD-D5B1AB9033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1396A7F-5FF0-CFE2-4026-5A4979698747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1396A7F-5FF0-CFE2-4026-5A49796987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5B157B9-329A-8C4F-351D-C8731092C256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5B157B9-329A-8C4F-351D-C8731092C2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4AC0DCC-FB72-2842-941C-9002ED592BE0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E84B61D-F185-9CFC-CB78-5496C93605C3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48D036D-09D0-A472-70DF-5B2A7C8D7AE2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3D70DDB-A8BB-CFF2-2571-1A1EEDE8985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E12B911-FAD3-9F82-020E-9270BC108516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E12B911-FAD3-9F82-020E-9270BC1085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249A3C5-4B6B-A898-79F5-7E8EA18D5011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249A3C5-4B6B-A898-79F5-7E8EA18D50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380A173-4967-1E34-4D82-B8D95411FCA5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380A173-4967-1E34-4D82-B8D95411FC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7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EE28D148-DDB8-F39B-20FA-88BAC5DF2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68175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1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1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80885CA8-D254-F44B-9AF4-323CA6AD7D6A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3EF1638-E790-8FED-434A-B4C1728C75C4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EB28D28-8FF4-DE5F-7557-E7B94C34CD10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F36EB74-227E-80B9-81A9-E1731254798D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A4A68F9-12AA-34AA-E775-A3EFD90CABCB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07AB84E-739F-28B0-62FE-96FB9DEB029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07AB84E-739F-28B0-62FE-96FB9DEB02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6B992B4-0677-4731-F2CC-AFA6AC17B47D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6B992B4-0677-4731-F2CC-AFA6AC17B4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759FE15-118E-9BCD-3194-648DE42EECD2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759FE15-118E-9BCD-3194-648DE42EEC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C52744-1B34-C9D9-969F-6008A82AA70B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8EA18B1-2EFF-0C5C-A957-BDEA0C7CE745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F55B3A5-824B-FB08-BAD2-5BD066449117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09D11BC-F6A5-FDB2-B248-BB6BE3BFACB7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F838C5A-F657-52A2-D750-27CAFDBC8365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F838C5A-F657-52A2-D750-27CAFDBC83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C18810E-6856-0D1A-7637-A1429E0BC41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C18810E-6856-0D1A-7637-A1429E0BC4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3E14D8-5FBB-28D5-A96E-66CFF940EB96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3E14D8-5FBB-28D5-A96E-66CFF940EB9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7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640EC65F-7DBC-5166-1B8D-F0DC43532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408940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𝟏𝟓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𝟐𝟐𝟓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r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8A6924F-CEE2-66A5-9412-047D1389171B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B761548-3779-6451-3BF5-211C4F30DCB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2998D15-3D2F-2B39-F394-EEDA6CBE69BF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8C218A4-4782-C736-31FA-0AD33C751496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CC31E1D-08CD-2837-0E73-6C1C1A4C0319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25390E4-29F3-A14F-17DF-C9CE9895BB35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25390E4-29F3-A14F-17DF-C9CE9895BB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A624162-EE64-9F34-3358-1DE9E02701A8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A624162-EE64-9F34-3358-1DE9E02701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0A51FDA-BAEE-CED4-3B43-0259BA33A83A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0A51FDA-BAEE-CED4-3B43-0259BA33A8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B7AABEC-C138-383E-C216-98D3DF567A91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540BA75-B9F8-E6B2-A604-65969F9AE16D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3524EFD-1992-2F7E-02EB-D7A36FD0CBDA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96091B5-0F83-4263-960D-2A57E7FB931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5C3FD95-4ACB-76B2-2021-65AAF925EF14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5C3FD95-4ACB-76B2-2021-65AAF925EF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A09E563-2D2A-EC5B-C73E-C741222C0149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A09E563-2D2A-EC5B-C73E-C741222C01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E752EE1-3F1D-50D3-197D-FCB4BBF8B11C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E752EE1-3F1D-50D3-197D-FCB4BBF8B1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7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BAE70233-E491-B961-FC6D-46484E9D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274473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𝟏𝟓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𝟐𝟐𝟓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6B410B8-5610-BB82-AFFF-035A60215FDB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F97049-1843-117B-E68D-41EB1635B0A8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68ABE60-A5BB-FA4E-0B61-935DEAA701F3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7DA8FA7-BC52-4EB8-18C0-89B36341500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4ABA9A-A524-07D4-1DEA-9CFCC169773E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3951426-898B-D71F-1FEC-CD2C0BEF5110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3951426-898B-D71F-1FEC-CD2C0BEF51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5EF0799-3B59-981F-C1F5-129AAA40950C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5EF0799-3B59-981F-C1F5-129AAA4095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ED6FC75-45D1-22B1-4639-4738AF95DD87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ED6FC75-45D1-22B1-4639-4738AF95DD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14E9037-194A-7FE9-6AB0-0C2A920142BE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A68A719-10CD-05B7-1645-B232BFA0895A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0670C30-7B35-DA7F-5287-555FAAF5BA1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99E956C-2032-E15B-0C2C-410537F33E54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4A8F2D7-8198-8CD6-D71B-F13A72B2E28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4A8F2D7-8198-8CD6-D71B-F13A72B2E2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0D1ADD3-9ED7-9D6A-FD23-43EEB92ED9C4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0D1ADD3-9ED7-9D6A-FD23-43EEB92ED9C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00CEB66-5618-75E4-3061-5B4DA2F4A3A2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00CEB66-5618-75E4-3061-5B4DA2F4A3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2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5090D1B0-4FCC-C530-0693-8E9F68B0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849879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139A801-1659-2306-8740-B70F5E4D5CBF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421DD8D-EDE0-3E8B-D22B-66A52D229695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94AE626-9EA9-63F4-5CE6-9AAFAFD154BF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88259FE-B263-34D3-2684-934C8AACC15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63F18DC-3F7C-843D-09E3-55F4FE70936E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36ECE4B-2F17-A6CC-0849-201AA93C5381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36ECE4B-2F17-A6CC-0849-201AA93C53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69994BB-EB5A-C9D8-93D5-252FE39F0315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69994BB-EB5A-C9D8-93D5-252FE39F03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518D6AE-32BC-A073-9A57-15A427DC918F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518D6AE-32BC-A073-9A57-15A427DC91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905FA-709B-89AA-498F-75C1E03F3190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1A4E135-57F2-3C2C-465B-46EC83821DE7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ABFFCDF-C109-8AD3-951D-8F2D4A2CFC72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3A7AAFE-AADA-2A7E-7E00-7A9FB2232547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6007270-FBDC-7EC6-4ADA-320939D8FAAF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6007270-FBDC-7EC6-4ADA-320939D8FA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F2456E5-F29D-FBF4-1718-FA783F398589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F2456E5-F29D-FBF4-1718-FA783F39858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8417F0A4-13A3-A95E-783A-D6F4FEC2125A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8417F0A4-13A3-A95E-783A-D6F4FEC212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70C59A27-752D-BC25-DA5E-B395B5A2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097872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2FEA336-B758-0584-DF3E-36FF755A89C7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55961E6-3FDA-0548-3A47-38A9CF71C5A5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BEBE7E1-90B5-6278-DD64-A7CFE9C3A456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712440-D39B-376C-0137-49934186F979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5081E8F-D840-42D1-614E-0318074F593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E91333C-517C-C18C-0785-448F03510099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E91333C-517C-C18C-0785-448F0351009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52E9CDE-F4D3-DC2C-BC6C-C080258BD404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52E9CDE-F4D3-DC2C-BC6C-C080258BD4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E8ED276-6548-D9F8-A007-84DDB379E17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E8ED276-6548-D9F8-A007-84DDB379E1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7D2266E-8C23-7A28-0A0B-F1387326AA1C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27FCAAB-9F64-A471-F9A2-B22E7336BD84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044051F-2258-3536-05CB-512BFA9E6FB6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A107621-3AB6-84AC-A4A5-06C372DC63C3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6BA783C-EE77-EDD5-B48F-4F58DCE29A08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6BA783C-EE77-EDD5-B48F-4F58DCE29A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0E06EA5-EC26-4C48-1D3C-7941E42FAE88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0E06EA5-EC26-4C48-1D3C-7941E42FAE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E65C38B-C2B6-9EA7-9581-2B34BB29E6FD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E65C38B-C2B6-9EA7-9581-2B34BB29E6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46655BE9-9563-E983-6C05-02BDE8BF5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2844408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𝟒𝟒𝟏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5325B41-39D3-DA99-2B8F-C1174729FE89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C6BEF3-60F3-D877-5CB5-0C60A1FB282F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2070C7A-7743-EF26-73D1-35D63DB5CB32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5CA5B1A-EF64-AAD7-B10B-BA801AD3C1FA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F70BF88-772B-A55A-C9E6-174626722D24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9110EED-6CF4-E2F9-EBB9-7883EBA37908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9110EED-6CF4-E2F9-EBB9-7883EBA379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583FB911-BB11-4602-EC8F-AE29F7BC2DC1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583FB911-BB11-4602-EC8F-AE29F7BC2DC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26B2185A-1D14-9306-1AB6-3B6518F9D82F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26B2185A-1D14-9306-1AB6-3B6518F9D8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05E1A9E-BA15-227A-B17B-F1D18CE83F41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AED1C51-C4AC-F7F6-CC5B-DE02D0097C74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6FC5F37-0941-7585-B5CC-0B2C31CB4BB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E97D275-7ABF-0E3E-D621-FFAE6B7CEFF9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3BB8ABA-2E04-7910-FB7D-F1FD9D97372E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3BB8ABA-2E04-7910-FB7D-F1FD9D9737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351906E-7EF2-35DC-F3AF-37B13DAC65E2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351906E-7EF2-35DC-F3AF-37B13DAC65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D7760D8-F027-1C6D-7D28-9A72FB97BB09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D7760D8-F027-1C6D-7D28-9A72FB97BB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346BFD10-291B-A515-7D41-C548ABBE5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4158309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𝟒𝟒𝟏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26EB87B3-498C-7631-C4CC-E9164456E881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034352-6A2D-3218-4833-DEFF9C631F7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BD729D5-C3B0-C00E-8E09-0ECCFF48CA15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16C14FD-065A-0DD8-7AEC-1839380D03E2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E1EC311-F524-867A-AE70-C4EE722C96D7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60138A86-45AF-2D41-43DF-3ADAFAFE5DB9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60138A86-45AF-2D41-43DF-3ADAFAFE5D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68FD433-CDF5-3962-68E1-10300F10EA00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68FD433-CDF5-3962-68E1-10300F10EA0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81335DD-20F2-BBF5-ED6F-B129A91727BF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81335DD-20F2-BBF5-ED6F-B129A91727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32B7EC4-D162-2395-4875-F03C4A28720F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CF77582-182C-07E5-3056-0B11D0B7CE87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BD8BEDF-9047-606D-B840-11A1BAF3F03A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163AC40-28A6-6E31-292F-488955D3517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F374D9BE-B8DA-01E5-75C6-E683BF7F7597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F374D9BE-B8DA-01E5-75C6-E683BF7F75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947305F-5461-8949-72D8-6158CFAC1F7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947305F-5461-8949-72D8-6158CFAC1F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9906AE4-7FE5-B0F0-2333-975667F0D42A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9906AE4-7FE5-B0F0-2333-975667F0D42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1FBD8F3E-514C-6876-E34C-7F9C519A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450013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𝟏𝟎𝟎</m:t>
                        </m:r>
                      </m:e>
                    </m:d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138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7BE043B6-1E23-E518-B8ED-52B2C645D87D}"/>
              </a:ext>
            </a:extLst>
          </p:cNvPr>
          <p:cNvGrpSpPr/>
          <p:nvPr/>
        </p:nvGrpSpPr>
        <p:grpSpPr>
          <a:xfrm>
            <a:off x="81887" y="556878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055567E-3C72-690A-9CF5-E9C39A1C6649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0B3EBD9-E2AF-2B95-2380-92CD1F955A9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C0F5CB2-16A2-2D5D-A011-F4C02379A72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6F4AE30-9087-CE33-7321-160664F2DDAD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6F4AE30-9087-CE33-7321-160664F2DD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2564B1F-FC86-C789-DDE8-049C8EEC0B0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2564B1F-FC86-C789-DDE8-049C8EEC0B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AD93E76-9729-D479-61A9-081C9B1A4FAD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AD93E76-9729-D479-61A9-081C9B1A4F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7F3AF9F-D12A-AA4D-64B3-3270685E4993}"/>
              </a:ext>
            </a:extLst>
          </p:cNvPr>
          <p:cNvGrpSpPr/>
          <p:nvPr/>
        </p:nvGrpSpPr>
        <p:grpSpPr>
          <a:xfrm>
            <a:off x="81887" y="3723336"/>
            <a:ext cx="4042213" cy="3007842"/>
            <a:chOff x="81887" y="848056"/>
            <a:chExt cx="4042213" cy="3007842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6FE7B85-1C6D-A0BB-E60B-F04DF3187803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BF6380F-EE89-7B5E-9C7B-64D7E31FCEE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8951F0B-D2A7-2629-01FC-CD431EAEFD2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D6F5FC8-1C0D-F19B-695D-EBEF51023A8E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D6F5FC8-1C0D-F19B-695D-EBEF51023A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E959335B-FB82-C099-DB82-D6D9EA8E9B4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E959335B-FB82-C099-DB82-D6D9EA8E9B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0DDA832-1896-798D-4BF6-F701BA85489C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0DDA832-1896-798D-4BF6-F701BA8548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813780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5E4BC77-E83E-B61E-38DE-6F163DE7A258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C2B4B7-2417-5683-1C71-79953AC97216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6D99CEF-78DB-3BF7-1BC5-018B8748AB8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ADE7A2C-8F7B-5BE9-A1DA-84F23C4769B5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55CE314-AC85-FF70-052B-E7592E3323D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4D69D2E-C5B6-37BC-CD7F-324826E83C67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4D69D2E-C5B6-37BC-CD7F-324826E83C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431FA20-A01F-00AD-D14A-DFEC137D2AA6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431FA20-A01F-00AD-D14A-DFEC137D2A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78ECE9D-43B8-FA74-0407-2402E50F2D30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78ECE9D-43B8-FA74-0407-2402E50F2D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7E77D3E-9A7D-AE75-67FC-ECBF246F0259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BD63B70-A304-8F34-C72D-37D27E019D9B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D0E3E3A-E171-330F-3AEE-6396C5B4B36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E37E357-9490-EB91-70BA-6B6F6F0199B7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F389606-77EC-B31A-8D6A-23D330555E69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F389606-77EC-B31A-8D6A-23D330555E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144285B-D80E-8F3F-257F-9ADC288C30E9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144285B-D80E-8F3F-257F-9ADC288C30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0A601C6-880F-5057-CBE7-D414E325C176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0A601C6-880F-5057-CBE7-D414E325C1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2C45893E-9A9D-C4B9-121A-ADAD41208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327222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8355F42-A9D7-EF7F-8948-38F125FC2671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FC795F-3F04-30D3-6FE0-61A41F37FDF7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05B7022-4C03-4F58-C3BF-973D4AB139D5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3A7B2CD-6EF8-165A-3ADA-EAFC40F8C68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BF2E682-FC72-A39C-AD98-939904B824B0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7BF04A6-45D9-29C8-E89F-7BC842CEB297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7BF04A6-45D9-29C8-E89F-7BC842CEB2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150A8039-2D20-CE91-1485-CF5DBE304E20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150A8039-2D20-CE91-1485-CF5DBE304E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50FCC10-9D49-C897-2D84-4627424EA194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50FCC10-9D49-C897-2D84-4627424EA1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E3FC212-4039-A740-B71D-D78C09E62E34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265C27E-8CD0-3B66-EE3B-BE26F0EF164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0226766-DCAB-9063-4568-2677FEEACFE3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D41B58C-E512-1265-270E-2FBD6F69E158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326FFAB-C86C-2913-AF85-E345A34EEB96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326FFAB-C86C-2913-AF85-E345A34EEB9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B1898A0-D052-0D88-8542-B51561A8C04C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B1898A0-D052-0D88-8542-B51561A8C0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EEE411BB-9D08-64A0-13E7-443653B2D9B4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EEE411BB-9D08-64A0-13E7-443653B2D9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B054111D-1A6C-2C14-2CB0-5CD6BDE8C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21519091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9306BE8-1301-2196-2D9D-A36E3FCF0E48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6649BDE-1B91-A291-2BE7-6B0A27AB9E0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A3B43D4-926D-2402-7775-A31CB33A849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0285E83-46E7-054C-32AB-C733E8ED742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25583DC-D3FD-4CBC-0E2F-7F459D3F188A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7DBAA58-7689-8D1B-2773-10601FE5A142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7DBAA58-7689-8D1B-2773-10601FE5A1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1703A8B-D929-35D8-5697-EF3C35594DC5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1703A8B-D929-35D8-5697-EF3C35594DC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F5EB94C-2272-2C8D-13AC-02FBB6DBD07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F5EB94C-2272-2C8D-13AC-02FBB6DBD0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B544A73-CB0E-8DAB-5BB6-38CF92097D7F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1BB9D54-3872-6B57-C03C-7BA7844B2144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8AF21E4-F1E9-DBF8-84E8-6E50BCC7A1D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B75DBD0-0DE7-F1F2-5B91-C059BA936A4B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80BD4A2-C352-41DC-23DE-6180B71DECAC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80BD4A2-C352-41DC-23DE-6180B71DEC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5AE7958-2E11-23C2-8E8A-0A1672DE77E7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5AE7958-2E11-23C2-8E8A-0A1672DE77E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CD95C1C-4093-0D89-23EF-53F2299F3C17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CD95C1C-4093-0D89-23EF-53F2299F3C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CE46E9EE-278B-F7E0-4C32-A6899464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2549208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E43A229-C52E-C776-251B-C07CA306D757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EA9A44B-22E3-459C-17FC-47248FCE762D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3E6272C-0CDC-8998-B3CD-67FAB5430908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63ADBF1-3268-BBBC-7E07-6DA04809079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76C42CF-377C-45A7-9814-F36082205DDD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E5053D7-A629-5848-5FD2-8AFC3F7141F5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E5053D7-A629-5848-5FD2-8AFC3F7141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09B66574-7AA4-5263-C139-D6FF7E0728D9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09B66574-7AA4-5263-C139-D6FF7E0728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00DAA36-23AD-852B-18FC-E0360A541CEA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00DAA36-23AD-852B-18FC-E0360A541C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865210B-5A97-0160-962E-70FF9E70068F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2DB898E-27D4-B94F-634B-5B448B59674E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6E4EC61-EA40-C71B-67E0-03DDC3C9B29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A1D1EC5-A1AD-0427-1624-0D038AC9DB1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2A6096F-2981-8712-92E7-524133479564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2A6096F-2981-8712-92E7-52413347956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784A0D0-C823-6C52-8050-C5D236A57375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784A0D0-C823-6C52-8050-C5D236A573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E56B742-302B-7113-560D-460271152E1C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E56B742-302B-7113-560D-460271152E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E44CCFC5-DA62-A8DE-CF86-90586AA2A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357763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8346BD4-B576-B06B-00ED-5E8A36F3ED0D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10F424C-7AC1-F8EE-3827-F145A978FE15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113B02E-8646-9C19-FBA8-7C8626AFB348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751C96A-2E2C-0125-E7C2-319A64EC302E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614940-AD8E-74D1-2D5C-7B837E2F80A3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4EB53F0-8BA7-E714-EC7E-17112C82F610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4EB53F0-8BA7-E714-EC7E-17112C82F6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43CE299-B45F-C021-1CC9-9DAF4077EA5E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43CE299-B45F-C021-1CC9-9DAF4077EA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001B3ED-F956-7BB7-E76E-C950829950E6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001B3ED-F956-7BB7-E76E-C950829950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1C9E8C-E311-0102-620E-EF646E20F69C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64F1722-0E97-097A-CAA6-0D9D3A63084F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E525EA6-8EA8-9DD2-1CE0-7E5BEF31CB5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56511D5-035E-30C0-753F-C8C5DBADCCF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ACA5E9EE-0E05-A23D-DAF9-CC82F7254895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ACA5E9EE-0E05-A23D-DAF9-CC82F72548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FB1299F-A550-81A9-4D43-3116BF06D711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FB1299F-A550-81A9-4D43-3116BF06D7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BF35FB2-B871-1786-253C-56089203A6BF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BF35FB2-B871-1786-253C-56089203A6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91138D3C-8EAC-9694-A74F-5701CA0CC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4149033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2F43A99B-7BA5-1DA3-1422-F81511FB96E9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A6214FE-8FC1-1700-5D39-B5D45BD11FED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BB4027D-096A-B34D-E81F-849C1193460E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08AD6B5C-E1F1-D936-8C77-07CD0A26692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D904E07-8774-9E3A-E00D-8521C3563673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7514C3F-50FB-B053-665D-7382BD49C4BC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7514C3F-50FB-B053-665D-7382BD49C4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2B064725-0584-97A2-CA2C-3CB401945B6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2B064725-0584-97A2-CA2C-3CB401945B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4FC7B85-A229-7B7B-AC43-2306C9129254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4FC7B85-A229-7B7B-AC43-2306C91292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C75101-E5F0-886C-AC08-8C7AE79543B0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B6C2D49-4A58-73E3-E494-EA50BED7DDDE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B3F2F91E-E258-188D-8C80-7FE33C40E85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363B582-06EC-3550-E4BD-7992C6713B4D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9FF1F0C-289D-2759-25A5-CEEC7B46AAA0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9FF1F0C-289D-2759-25A5-CEEC7B46AA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2451C93-5226-EF7D-7B12-F31ED94F6C3D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2451C93-5226-EF7D-7B12-F31ED94F6C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855360CA-F986-F0BF-0D58-80B1E22E8A35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855360CA-F986-F0BF-0D58-80B1E22E8A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3C7FD13A-FD12-1CEE-E18F-846C7C5DA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302647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𝟑𝟐𝟒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𝟕𝟐𝟗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BFF11AD-D11C-D9E3-31FA-A2FCB07C11F6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33889F6-2E43-9980-904E-5B7E16A634C9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9724926-B955-E35D-66AB-561989B6193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B23F685-19A3-445E-6423-5A0FF76AD2F4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B0C69FA-FC92-5E0C-0AD3-0FEF31CD6D89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70B4453-6ADE-08FE-D395-CEB02A7B4734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70B4453-6ADE-08FE-D395-CEB02A7B473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E35C020-84DC-1097-2F40-BBB29B63F25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E35C020-84DC-1097-2F40-BBB29B63F2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FE72E41-AB26-6B9A-0E1B-00168D32E4C2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FE72E41-AB26-6B9A-0E1B-00168D32E4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7CDCBE-2534-9CD0-493D-D2DD79E34E4E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0E5A237-3200-36FF-8AA0-67583F107999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CB0FB18-7115-6844-BC90-C3021400E2E4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50AF3E9-F853-7460-DAA6-912B9B1DE0AD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20AC8FC-1669-7A5C-9279-B6909D1B3F7D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20AC8FC-1669-7A5C-9279-B6909D1B3F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AEDAE6AF-EB56-CAD0-49AC-1615545B1006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AEDAE6AF-EB56-CAD0-49AC-1615545B10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B9D721B-ADF6-2A3F-46C7-622BA95CE6AF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B9D721B-ADF6-2A3F-46C7-622BA95CE6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5EFF3FA3-93BB-9904-1CEA-CF9CA8DA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947574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𝟑𝟐𝟒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𝟕𝟐𝟗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43E4201-288D-828D-EF50-F37D60E41111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F782666-E2EC-0B49-7276-A35DF1F6940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7B29CB3-2FDA-75B3-97FD-6B4AEECC791E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2480E66-9976-85AE-356C-3E38999D2529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0F7FB59-D4FF-A5BA-D79C-6AEAAA5AED81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AA105C-15E0-2B4F-B131-1D3C8C148EF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AA105C-15E0-2B4F-B131-1D3C8C148E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8576E9A-3165-7861-D7F8-31BFA0F077DE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8576E9A-3165-7861-D7F8-31BFA0F077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EBB3880-680A-BEA5-D464-2F4D827723D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EBB3880-680A-BEA5-D464-2F4D827723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882320E-F552-7768-CBCA-CB4970DC03F5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95E3AA2-54F0-EE58-8F1B-8204A7033D5C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4865F6A-9FF6-95EC-B00B-55D621E92481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56933C7-ED68-A52C-CF6D-6EE1CEEFE036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E6C10E0-CF9F-7CC9-653B-D8FD8A0BE4B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E6C10E0-CF9F-7CC9-653B-D8FD8A0BE4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49B6788-4067-8447-E9EA-48FFD905E1F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49B6788-4067-8447-E9EA-48FFD905E1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1ABE1F9-92F3-E90E-04D2-2012A7FC0170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1ABE1F9-92F3-E90E-04D2-2012A7FC01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233DC4FC-D17D-55BE-5D96-A269A9C2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893131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𝟑𝟐𝟒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1F0E51CF-31D8-9911-E82C-7158462BC436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5FC46A4-225B-9355-F595-18855DD7E35C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2D13481-BBB7-3552-D07F-99F341AC25F1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BA69296-A57E-022A-54DE-F4F6FF06A90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106EF48-2F4B-ED06-7BD6-CDA992803CB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EA4694EE-39C6-262D-7CD1-1610B5D9EEB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EA4694EE-39C6-262D-7CD1-1610B5D9EE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4A2E8EB-BFB6-E40A-A00C-B2DCEF6F20B5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4A2E8EB-BFB6-E40A-A00C-B2DCEF6F20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FC365B7-5A37-F941-4A59-6907D3A0CC5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FC365B7-5A37-F941-4A59-6907D3A0CC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C5B30C-C709-BD4A-7878-8226720F9948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E15BFAA-BD8A-8633-8213-C157C1B23B62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88623F10-E2AC-E945-7EF6-B1CB06987384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E071BDA-8070-E2A3-2C06-E682381B7D8A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C83802C-601A-4B11-A0FF-FBDCAA0BE0A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C83802C-601A-4B11-A0FF-FBDCAA0BE0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B6799DC-7287-3914-B363-353273559898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B6799DC-7287-3914-B363-3532735598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01FD285-6D60-4DD9-07B3-9CF10E8F54F9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01FD285-6D60-4DD9-07B3-9CF10E8F54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E6EFEB0D-EC13-B543-4812-A8B9E46F6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15977208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𝟑𝟐𝟒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FF49B0CB-AD7A-6712-F155-53E429559FA6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AA4692C-FD79-FEBB-F537-2D56674196E2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7E15044-1786-261D-E7CC-DC78921E75F5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CF923E5-8E59-9D69-15E8-3DD434BC62FE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090B4E9-35CB-FE40-1CF1-F394F0F17E1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EDFCA07E-74DE-33A5-C1EF-81E9FC0A9D4D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EDFCA07E-74DE-33A5-C1EF-81E9FC0A9D4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375014D-2491-60B4-ECFF-30319C93E4E6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375014D-2491-60B4-ECFF-30319C93E4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5FECE51-9E22-02D8-DFFA-B686F29D40A0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A5FECE51-9E22-02D8-DFFA-B686F29D40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DDB7FE2-9626-0DB7-CA53-8642A60EC21F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A41B4DB-3B97-9C8D-1BDF-97DD8CBC3981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7EA8640-0F1A-937F-F5F4-275FE1ECE64D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855311D-F85F-AFE1-2580-B3F6E20BBFEB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AFB9D57-FECA-70C1-6381-B4EAC21EADF3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AFB9D57-FECA-70C1-6381-B4EAC21EAD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C4F330D-9D5A-846F-A001-53BE30D90F2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C4F330D-9D5A-846F-A001-53BE30D90F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41C545F-3B4F-9C67-D4C4-E4B1C343E0DE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41C545F-3B4F-9C67-D4C4-E4B1C343E0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D3C457DD-852F-FEFC-ED62-BC59A297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805238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D1740E3-4678-307A-AE78-EBFF8815C286}"/>
              </a:ext>
            </a:extLst>
          </p:cNvPr>
          <p:cNvCxnSpPr>
            <a:cxnSpLocks/>
          </p:cNvCxnSpPr>
          <p:nvPr/>
        </p:nvCxnSpPr>
        <p:spPr>
          <a:xfrm>
            <a:off x="318390" y="4422889"/>
            <a:ext cx="2504552" cy="155172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44BCDD-6BAA-C2FE-3400-8C8B9EEAD77A}"/>
              </a:ext>
            </a:extLst>
          </p:cNvPr>
          <p:cNvCxnSpPr>
            <a:cxnSpLocks/>
          </p:cNvCxnSpPr>
          <p:nvPr/>
        </p:nvCxnSpPr>
        <p:spPr>
          <a:xfrm flipV="1">
            <a:off x="927703" y="1236172"/>
            <a:ext cx="2774120" cy="114833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35099" y="1008112"/>
                <a:ext cx="4483138" cy="2641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The gradient is  </a:t>
                </a:r>
                <a14:m>
                  <m:oMath xmlns:m="http://schemas.openxmlformats.org/officeDocument/2006/math">
                    <m:r>
                      <a:rPr lang="en-GB" sz="1400" b="1" i="0" dirty="0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so we have 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b="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b="0" dirty="0">
                    <a:latin typeface="Comic Sans MS" panose="030F0702030302020204" pitchFamily="66" charset="0"/>
                  </a:rPr>
                  <a:t>Using </a:t>
                </a:r>
                <a:r>
                  <a:rPr lang="en-GB" sz="1400" b="0" dirty="0"/>
                  <a:t>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𝟏𝟔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𝟏</m:t>
                    </m:r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or  </a:t>
                </a:r>
                <a14:m>
                  <m:oMath xmlns:m="http://schemas.openxmlformats.org/officeDocument/2006/math">
                    <m:r>
                      <a:rPr lang="en-GB" sz="1400" b="1" i="0" dirty="0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en-GB" sz="1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𝟏</m:t>
                    </m:r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GB" sz="14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</a:t>
                </a:r>
                <a:r>
                  <a:rPr lang="en-GB" sz="1400" dirty="0">
                    <a:latin typeface="Comic Sans MS" panose="030F0702030302020204" pitchFamily="66" charset="0"/>
                  </a:rPr>
                  <a:t>	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we get	 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 </a:t>
                </a:r>
                <a:r>
                  <a:rPr lang="en-GB" sz="1400" dirty="0">
                    <a:latin typeface="Comic Sans MS" panose="030F0702030302020204" pitchFamily="66" charset="0"/>
                  </a:rPr>
                  <a:t>as the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-intercept.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099" y="1008112"/>
                <a:ext cx="4483138" cy="2641942"/>
              </a:xfrm>
              <a:prstGeom prst="rect">
                <a:avLst/>
              </a:prstGeom>
              <a:blipFill>
                <a:blip r:embed="rId2"/>
                <a:stretch>
                  <a:fillRect l="-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7BE043B6-1E23-E518-B8ED-52B2C645D87D}"/>
              </a:ext>
            </a:extLst>
          </p:cNvPr>
          <p:cNvGrpSpPr/>
          <p:nvPr/>
        </p:nvGrpSpPr>
        <p:grpSpPr>
          <a:xfrm>
            <a:off x="81887" y="556878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055567E-3C72-690A-9CF5-E9C39A1C6649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0B3EBD9-E2AF-2B95-2380-92CD1F955A9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C0F5CB2-16A2-2D5D-A011-F4C02379A72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6F4AE30-9087-CE33-7321-160664F2DDAD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6F4AE30-9087-CE33-7321-160664F2DD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2564B1F-FC86-C789-DDE8-049C8EEC0B0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2564B1F-FC86-C789-DDE8-049C8EEC0B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AD93E76-9729-D479-61A9-081C9B1A4FAD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AD93E76-9729-D479-61A9-081C9B1A4F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7F3AF9F-D12A-AA4D-64B3-3270685E4993}"/>
              </a:ext>
            </a:extLst>
          </p:cNvPr>
          <p:cNvGrpSpPr/>
          <p:nvPr/>
        </p:nvGrpSpPr>
        <p:grpSpPr>
          <a:xfrm>
            <a:off x="81887" y="3723336"/>
            <a:ext cx="4042213" cy="3007842"/>
            <a:chOff x="81887" y="848056"/>
            <a:chExt cx="4042213" cy="3007842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6FE7B85-1C6D-A0BB-E60B-F04DF3187803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BF6380F-EE89-7B5E-9C7B-64D7E31FCEE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8951F0B-D2A7-2629-01FC-CD431EAEFD2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D6F5FC8-1C0D-F19B-695D-EBEF51023A8E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D6F5FC8-1C0D-F19B-695D-EBEF51023A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E959335B-FB82-C099-DB82-D6D9EA8E9B4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E959335B-FB82-C099-DB82-D6D9EA8E9B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0DDA832-1896-798D-4BF6-F701BA85489C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0DDA832-1896-798D-4BF6-F701BA8548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0A49189-F01F-EF2D-EC63-3D9572177B13}"/>
              </a:ext>
            </a:extLst>
          </p:cNvPr>
          <p:cNvGrpSpPr/>
          <p:nvPr/>
        </p:nvGrpSpPr>
        <p:grpSpPr>
          <a:xfrm>
            <a:off x="3685" y="2353772"/>
            <a:ext cx="934433" cy="417460"/>
            <a:chOff x="3685" y="2353772"/>
            <a:chExt cx="934433" cy="41746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90C4F34-64FB-99B2-0DF3-23E67E7034CF}"/>
                </a:ext>
              </a:extLst>
            </p:cNvPr>
            <p:cNvSpPr/>
            <p:nvPr/>
          </p:nvSpPr>
          <p:spPr>
            <a:xfrm>
              <a:off x="866998" y="2353772"/>
              <a:ext cx="71120" cy="7112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37EB7408-F389-10DF-3A94-A98F858A365F}"/>
                    </a:ext>
                  </a:extLst>
                </p:cNvPr>
                <p:cNvSpPr txBox="1"/>
                <p:nvPr/>
              </p:nvSpPr>
              <p:spPr>
                <a:xfrm>
                  <a:off x="3685" y="2401900"/>
                  <a:ext cx="85298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1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𝟏𝟔</m:t>
                            </m:r>
                          </m:e>
                        </m: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37EB7408-F389-10DF-3A94-A98F858A36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5" y="2401900"/>
                  <a:ext cx="852982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10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1290B9B-9B1D-8523-CCA1-FCF91FBAF21F}"/>
              </a:ext>
            </a:extLst>
          </p:cNvPr>
          <p:cNvGrpSpPr/>
          <p:nvPr/>
        </p:nvGrpSpPr>
        <p:grpSpPr>
          <a:xfrm>
            <a:off x="3553771" y="1198936"/>
            <a:ext cx="994421" cy="369332"/>
            <a:chOff x="3553771" y="1198936"/>
            <a:chExt cx="994421" cy="36933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C0AA992-8BB1-EF14-8CC9-B01851A817BF}"/>
                </a:ext>
              </a:extLst>
            </p:cNvPr>
            <p:cNvSpPr/>
            <p:nvPr/>
          </p:nvSpPr>
          <p:spPr>
            <a:xfrm>
              <a:off x="3640678" y="1215852"/>
              <a:ext cx="71120" cy="7112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2583A388-E207-1896-AACF-3C236187DF18}"/>
                    </a:ext>
                  </a:extLst>
                </p:cNvPr>
                <p:cNvSpPr txBox="1"/>
                <p:nvPr/>
              </p:nvSpPr>
              <p:spPr>
                <a:xfrm>
                  <a:off x="3553771" y="1198936"/>
                  <a:ext cx="994421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𝟐𝟓</m:t>
                            </m:r>
                          </m:e>
                        </m: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2583A388-E207-1896-AACF-3C236187DF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3771" y="1198936"/>
                  <a:ext cx="99442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FA9DB76-B2F0-EA71-C56C-D4D13566D1B7}"/>
              </a:ext>
            </a:extLst>
          </p:cNvPr>
          <p:cNvGrpSpPr/>
          <p:nvPr/>
        </p:nvGrpSpPr>
        <p:grpSpPr>
          <a:xfrm>
            <a:off x="900017" y="1236172"/>
            <a:ext cx="2779488" cy="1153160"/>
            <a:chOff x="900017" y="1236172"/>
            <a:chExt cx="2779488" cy="115316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6BCDCFB-D7C1-E56D-3571-6B711A6B75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0017" y="2384507"/>
              <a:ext cx="2772000" cy="4825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1E59E14-7430-DB3C-D01E-62A2BE31C357}"/>
                </a:ext>
              </a:extLst>
            </p:cNvPr>
            <p:cNvCxnSpPr/>
            <p:nvPr/>
          </p:nvCxnSpPr>
          <p:spPr>
            <a:xfrm flipV="1">
              <a:off x="3679505" y="1236172"/>
              <a:ext cx="0" cy="1148335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DB0B23D-3553-6A53-A730-99918A71F647}"/>
                  </a:ext>
                </a:extLst>
              </p:cNvPr>
              <p:cNvSpPr txBox="1"/>
              <p:nvPr/>
            </p:nvSpPr>
            <p:spPr>
              <a:xfrm>
                <a:off x="3536435" y="1713041"/>
                <a:ext cx="552234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1" i="1" dirty="0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DB0B23D-3553-6A53-A730-99918A71F6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435" y="1713041"/>
                <a:ext cx="552234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E55155C-F2B4-6433-050A-1FEC7CF2B7AF}"/>
                  </a:ext>
                </a:extLst>
              </p:cNvPr>
              <p:cNvSpPr txBox="1"/>
              <p:nvPr/>
            </p:nvSpPr>
            <p:spPr>
              <a:xfrm>
                <a:off x="2136596" y="2364438"/>
                <a:ext cx="552234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1" i="1" dirty="0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E55155C-F2B4-6433-050A-1FEC7CF2B7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6596" y="2364438"/>
                <a:ext cx="552234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1F5F834D-E74A-ED45-C29F-664819DC7581}"/>
              </a:ext>
            </a:extLst>
          </p:cNvPr>
          <p:cNvGrpSpPr/>
          <p:nvPr/>
        </p:nvGrpSpPr>
        <p:grpSpPr>
          <a:xfrm>
            <a:off x="2303695" y="1514514"/>
            <a:ext cx="1068970" cy="514635"/>
            <a:chOff x="2303695" y="1514514"/>
            <a:chExt cx="1068970" cy="514635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55D6F47-4087-C430-8CF0-870D18BE4B2B}"/>
                </a:ext>
              </a:extLst>
            </p:cNvPr>
            <p:cNvGrpSpPr/>
            <p:nvPr/>
          </p:nvGrpSpPr>
          <p:grpSpPr>
            <a:xfrm>
              <a:off x="2303695" y="1514514"/>
              <a:ext cx="716888" cy="514635"/>
              <a:chOff x="2303695" y="1514514"/>
              <a:chExt cx="716888" cy="514635"/>
            </a:xfrm>
          </p:grpSpPr>
          <p:sp>
            <p:nvSpPr>
              <p:cNvPr id="33" name="Isosceles Triangle 32">
                <a:extLst>
                  <a:ext uri="{FF2B5EF4-FFF2-40B4-BE49-F238E27FC236}">
                    <a16:creationId xmlns:a16="http://schemas.microsoft.com/office/drawing/2014/main" id="{718C2DA0-5CD7-933D-7B21-F2FEC8666A9E}"/>
                  </a:ext>
                </a:extLst>
              </p:cNvPr>
              <p:cNvSpPr/>
              <p:nvPr/>
            </p:nvSpPr>
            <p:spPr>
              <a:xfrm>
                <a:off x="2303695" y="1514514"/>
                <a:ext cx="716888" cy="299004"/>
              </a:xfrm>
              <a:prstGeom prst="triangle">
                <a:avLst>
                  <a:gd name="adj" fmla="val 100000"/>
                </a:avLst>
              </a:prstGeom>
              <a:noFill/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A7DC41FF-07E3-FDA0-0F25-EA0586E86A84}"/>
                      </a:ext>
                    </a:extLst>
                  </p:cNvPr>
                  <p:cNvSpPr txBox="1"/>
                  <p:nvPr/>
                </p:nvSpPr>
                <p:spPr>
                  <a:xfrm>
                    <a:off x="2428696" y="1767539"/>
                    <a:ext cx="574854" cy="261610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05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oMath>
                      </m:oMathPara>
                    </a14:m>
                    <a:endParaRPr lang="en-GB" sz="1050" dirty="0"/>
                  </a:p>
                </p:txBody>
              </p:sp>
            </mc:Choice>
            <mc:Fallback xmlns="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A7DC41FF-07E3-FDA0-0F25-EA0586E86A8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28696" y="1767539"/>
                    <a:ext cx="574854" cy="261610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4509AD99-BCD3-8271-9D76-CF48258531D9}"/>
                    </a:ext>
                  </a:extLst>
                </p:cNvPr>
                <p:cNvSpPr txBox="1"/>
                <p:nvPr/>
              </p:nvSpPr>
              <p:spPr>
                <a:xfrm>
                  <a:off x="2797811" y="1541955"/>
                  <a:ext cx="574854" cy="2616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05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GB" sz="1050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4509AD99-BCD3-8271-9D76-CF48258531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7811" y="1541955"/>
                  <a:ext cx="574854" cy="26161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39ED5AB-0612-DC53-6F6E-19797B35D0B4}"/>
                  </a:ext>
                </a:extLst>
              </p:cNvPr>
              <p:cNvSpPr txBox="1"/>
              <p:nvPr/>
            </p:nvSpPr>
            <p:spPr>
              <a:xfrm>
                <a:off x="1551305" y="1685232"/>
                <a:ext cx="552234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dirty="0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39ED5AB-0612-DC53-6F6E-19797B35D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305" y="1685232"/>
                <a:ext cx="552234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>
            <a:extLst>
              <a:ext uri="{FF2B5EF4-FFF2-40B4-BE49-F238E27FC236}">
                <a16:creationId xmlns:a16="http://schemas.microsoft.com/office/drawing/2014/main" id="{DB2786DE-893B-21AC-0FC4-AD71098FC6B4}"/>
              </a:ext>
            </a:extLst>
          </p:cNvPr>
          <p:cNvGrpSpPr/>
          <p:nvPr/>
        </p:nvGrpSpPr>
        <p:grpSpPr>
          <a:xfrm>
            <a:off x="285117" y="4226132"/>
            <a:ext cx="1346785" cy="369332"/>
            <a:chOff x="285117" y="4226132"/>
            <a:chExt cx="1346785" cy="369332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A91797D-D061-0E6C-AAAF-C8DE85677AD8}"/>
                </a:ext>
              </a:extLst>
            </p:cNvPr>
            <p:cNvSpPr/>
            <p:nvPr/>
          </p:nvSpPr>
          <p:spPr>
            <a:xfrm>
              <a:off x="285117" y="4394186"/>
              <a:ext cx="71120" cy="7112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DA260F3E-6200-C54D-A2DC-8A548E87E524}"/>
                    </a:ext>
                  </a:extLst>
                </p:cNvPr>
                <p:cNvSpPr txBox="1"/>
                <p:nvPr/>
              </p:nvSpPr>
              <p:spPr>
                <a:xfrm>
                  <a:off x="373145" y="4226132"/>
                  <a:ext cx="1258757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1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𝟏𝟎𝟎</m:t>
                            </m:r>
                          </m:e>
                        </m: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DA260F3E-6200-C54D-A2DC-8A548E87E5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145" y="4226132"/>
                  <a:ext cx="1258757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67F5377-98D3-10EF-A1AB-F4C214991ED0}"/>
              </a:ext>
            </a:extLst>
          </p:cNvPr>
          <p:cNvGrpSpPr/>
          <p:nvPr/>
        </p:nvGrpSpPr>
        <p:grpSpPr>
          <a:xfrm>
            <a:off x="329821" y="4447484"/>
            <a:ext cx="2493364" cy="1523248"/>
            <a:chOff x="329821" y="4447484"/>
            <a:chExt cx="2493364" cy="1523248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29EFEDA-4543-63B4-1479-D37E0730EA9D}"/>
                </a:ext>
              </a:extLst>
            </p:cNvPr>
            <p:cNvCxnSpPr>
              <a:cxnSpLocks/>
            </p:cNvCxnSpPr>
            <p:nvPr/>
          </p:nvCxnSpPr>
          <p:spPr>
            <a:xfrm>
              <a:off x="339185" y="5970732"/>
              <a:ext cx="2484000" cy="0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59FA947-CE70-3CB4-67DF-C4BBA13AB2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9821" y="4447484"/>
              <a:ext cx="0" cy="1518054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8CF39DD-B141-9D76-6759-9A7749AEC0F8}"/>
                  </a:ext>
                </a:extLst>
              </p:cNvPr>
              <p:cNvSpPr txBox="1"/>
              <p:nvPr/>
            </p:nvSpPr>
            <p:spPr>
              <a:xfrm>
                <a:off x="-129814" y="5195734"/>
                <a:ext cx="552234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200" b="1" i="1" dirty="0" smtClean="0">
                          <a:latin typeface="Cambria Math" panose="02040503050406030204" pitchFamily="18" charset="0"/>
                        </a:rPr>
                        <m:t>𝟗𝟔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8CF39DD-B141-9D76-6759-9A7749AEC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9814" y="5195734"/>
                <a:ext cx="552234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B310D7F-42ED-4F97-9A95-1D65668D6C18}"/>
                  </a:ext>
                </a:extLst>
              </p:cNvPr>
              <p:cNvSpPr txBox="1"/>
              <p:nvPr/>
            </p:nvSpPr>
            <p:spPr>
              <a:xfrm>
                <a:off x="1292300" y="5945838"/>
                <a:ext cx="552234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1" i="1" dirty="0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B310D7F-42ED-4F97-9A95-1D65668D6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300" y="5945838"/>
                <a:ext cx="552234" cy="2769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Group 64">
            <a:extLst>
              <a:ext uri="{FF2B5EF4-FFF2-40B4-BE49-F238E27FC236}">
                <a16:creationId xmlns:a16="http://schemas.microsoft.com/office/drawing/2014/main" id="{3811B3AA-121D-9691-6865-6E83702685DD}"/>
              </a:ext>
            </a:extLst>
          </p:cNvPr>
          <p:cNvGrpSpPr/>
          <p:nvPr/>
        </p:nvGrpSpPr>
        <p:grpSpPr>
          <a:xfrm>
            <a:off x="634743" y="4844524"/>
            <a:ext cx="1033384" cy="633084"/>
            <a:chOff x="634743" y="4844524"/>
            <a:chExt cx="1033384" cy="633084"/>
          </a:xfrm>
        </p:grpSpPr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C232C4FD-8DD5-4D56-9089-3BA274E34F63}"/>
                </a:ext>
              </a:extLst>
            </p:cNvPr>
            <p:cNvSpPr/>
            <p:nvPr/>
          </p:nvSpPr>
          <p:spPr>
            <a:xfrm>
              <a:off x="992654" y="4844524"/>
              <a:ext cx="675473" cy="415261"/>
            </a:xfrm>
            <a:prstGeom prst="triangle">
              <a:avLst>
                <a:gd name="adj" fmla="val 0"/>
              </a:avLst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603B1FB-9AEC-1A4D-0C74-B04E8B085ECE}"/>
                    </a:ext>
                  </a:extLst>
                </p:cNvPr>
                <p:cNvSpPr txBox="1"/>
                <p:nvPr/>
              </p:nvSpPr>
              <p:spPr>
                <a:xfrm>
                  <a:off x="1002523" y="5215998"/>
                  <a:ext cx="574854" cy="2616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05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GB" sz="1050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603B1FB-9AEC-1A4D-0C74-B04E8B085E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2523" y="5215998"/>
                  <a:ext cx="574854" cy="26161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33FCB55B-5593-B8D4-F11E-E59FD527851B}"/>
                    </a:ext>
                  </a:extLst>
                </p:cNvPr>
                <p:cNvSpPr txBox="1"/>
                <p:nvPr/>
              </p:nvSpPr>
              <p:spPr>
                <a:xfrm>
                  <a:off x="634743" y="4935201"/>
                  <a:ext cx="450508" cy="2616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05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05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</m:oMath>
                    </m:oMathPara>
                  </a14:m>
                  <a:endParaRPr lang="en-GB" sz="1050" dirty="0"/>
                </a:p>
              </p:txBody>
            </p:sp>
          </mc:Choice>
          <mc:Fallback xmlns="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33FCB55B-5593-B8D4-F11E-E59FD527851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743" y="4935201"/>
                  <a:ext cx="450508" cy="261610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616CBA6-6E5C-2660-A49F-5C62A1074A8D}"/>
                  </a:ext>
                </a:extLst>
              </p:cNvPr>
              <p:cNvSpPr txBox="1"/>
              <p:nvPr/>
            </p:nvSpPr>
            <p:spPr>
              <a:xfrm>
                <a:off x="1932759" y="5206511"/>
                <a:ext cx="552234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dirty="0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616CBA6-6E5C-2660-A49F-5C62A1074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759" y="5206511"/>
                <a:ext cx="552234" cy="33855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>
            <a:extLst>
              <a:ext uri="{FF2B5EF4-FFF2-40B4-BE49-F238E27FC236}">
                <a16:creationId xmlns:a16="http://schemas.microsoft.com/office/drawing/2014/main" id="{FC2393EF-D5D1-F058-4392-7587FBECF1D4}"/>
              </a:ext>
            </a:extLst>
          </p:cNvPr>
          <p:cNvGrpSpPr/>
          <p:nvPr/>
        </p:nvGrpSpPr>
        <p:grpSpPr>
          <a:xfrm>
            <a:off x="2614716" y="5929978"/>
            <a:ext cx="994421" cy="373041"/>
            <a:chOff x="2614716" y="5929978"/>
            <a:chExt cx="994421" cy="3730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FE964D7A-2EE0-A04C-253F-ABD994EE9F38}"/>
                    </a:ext>
                  </a:extLst>
                </p:cNvPr>
                <p:cNvSpPr txBox="1"/>
                <p:nvPr/>
              </p:nvSpPr>
              <p:spPr>
                <a:xfrm>
                  <a:off x="2614716" y="5933687"/>
                  <a:ext cx="994421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GB" sz="1800" b="1" i="1" dirty="0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FE964D7A-2EE0-A04C-253F-ABD994EE9F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4716" y="5933687"/>
                  <a:ext cx="994421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8681827-6CF5-C578-1CD4-5B9B5CEDC20F}"/>
                </a:ext>
              </a:extLst>
            </p:cNvPr>
            <p:cNvSpPr/>
            <p:nvPr/>
          </p:nvSpPr>
          <p:spPr>
            <a:xfrm>
              <a:off x="2787398" y="5929978"/>
              <a:ext cx="71120" cy="7112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79AB441-7123-A0D1-B551-68D405B3D923}"/>
                  </a:ext>
                </a:extLst>
              </p:cNvPr>
              <p:cNvSpPr txBox="1"/>
              <p:nvPr/>
            </p:nvSpPr>
            <p:spPr>
              <a:xfrm>
                <a:off x="4635099" y="3482237"/>
                <a:ext cx="4483138" cy="16723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The gradient is  </a:t>
                </a:r>
                <a14:m>
                  <m:oMath xmlns:m="http://schemas.openxmlformats.org/officeDocument/2006/math">
                    <m:r>
                      <a:rPr lang="en-GB" sz="1400" b="1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400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so we have 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b="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b="0" dirty="0">
                    <a:latin typeface="Comic Sans MS" panose="030F0702030302020204" pitchFamily="66" charset="0"/>
                  </a:rPr>
                  <a:t>Using </a:t>
                </a:r>
                <a:r>
                  <a:rPr lang="en-GB" sz="1400" b="0" dirty="0"/>
                  <a:t>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𝟖</m:t>
                    </m:r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d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or  </a:t>
                </a:r>
                <a14:m>
                  <m:oMath xmlns:m="http://schemas.openxmlformats.org/officeDocument/2006/math">
                    <m:r>
                      <a:rPr lang="en-GB" sz="1400" b="1" i="0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1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𝟖</m:t>
                    </m:r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GB" sz="14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1" i="1" dirty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</a:t>
                </a:r>
                <a:r>
                  <a:rPr lang="en-GB" sz="1400" dirty="0">
                    <a:latin typeface="Comic Sans MS" panose="030F0702030302020204" pitchFamily="66" charset="0"/>
                  </a:rPr>
                  <a:t>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we get	 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 </a:t>
                </a:r>
                <a:r>
                  <a:rPr lang="en-GB" sz="1400" dirty="0">
                    <a:latin typeface="Comic Sans MS" panose="030F0702030302020204" pitchFamily="66" charset="0"/>
                  </a:rPr>
                  <a:t>as the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-intercept.</a:t>
                </a: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79AB441-7123-A0D1-B551-68D405B3D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099" y="3482237"/>
                <a:ext cx="4483138" cy="1672381"/>
              </a:xfrm>
              <a:prstGeom prst="rect">
                <a:avLst/>
              </a:prstGeom>
              <a:blipFill>
                <a:blip r:embed="rId22"/>
                <a:stretch>
                  <a:fillRect l="-408" b="-2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F1A12D2-A9CF-21A0-16FC-12583E7166DF}"/>
                  </a:ext>
                </a:extLst>
              </p:cNvPr>
              <p:cNvSpPr txBox="1"/>
              <p:nvPr/>
            </p:nvSpPr>
            <p:spPr>
              <a:xfrm>
                <a:off x="4635099" y="5484707"/>
                <a:ext cx="4483138" cy="1159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600" dirty="0">
                    <a:latin typeface="Comic Sans MS" panose="030F0702030302020204" pitchFamily="66" charset="0"/>
                  </a:rPr>
                  <a:t>Why is the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-intercept  </a:t>
                </a:r>
                <a14:m>
                  <m:oMath xmlns:m="http://schemas.openxmlformats.org/officeDocument/2006/math">
                    <m:r>
                      <a:rPr lang="en-GB" sz="1600" b="1" i="1" dirty="0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 in both cases?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600" dirty="0">
                    <a:latin typeface="Comic Sans MS" panose="030F0702030302020204" pitchFamily="66" charset="0"/>
                  </a:rPr>
                  <a:t>What would be the answer using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𝟒𝟎𝟎</m:t>
                        </m:r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?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F1A12D2-A9CF-21A0-16FC-12583E7166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099" y="5484707"/>
                <a:ext cx="4483138" cy="1159420"/>
              </a:xfrm>
              <a:prstGeom prst="rect">
                <a:avLst/>
              </a:prstGeom>
              <a:blipFill>
                <a:blip r:embed="rId23"/>
                <a:stretch>
                  <a:fillRect l="-679" b="-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69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9" grpId="0"/>
      <p:bldP spid="32" grpId="0"/>
      <p:bldP spid="36" grpId="0"/>
      <p:bldP spid="44" grpId="0"/>
      <p:bldP spid="45" grpId="0"/>
      <p:bldP spid="49" grpId="0"/>
      <p:bldP spid="55" grpId="0" build="p"/>
      <p:bldP spid="5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6782312-70E7-461F-759A-7FA03517F437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A9FF80-D536-2B9F-63BD-A02015A5CF10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513FDD0-3CE8-B719-CB5C-CCCEA3140888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7009C40-C0A0-A3A2-6EFE-42CA290E9FC5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50AF06-DA59-D6EB-A16F-94D556E30DE5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A985E35-D4EC-E35F-2317-C8952D9D3E66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A985E35-D4EC-E35F-2317-C8952D9D3E6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BE32650-C5E9-EF26-3046-3D83D3ABC3CA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BE32650-C5E9-EF26-3046-3D83D3ABC3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E1912284-F310-831D-D119-9C5D715D9ECD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E1912284-F310-831D-D119-9C5D715D9E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17B3125-3987-60B2-B6C3-1E4ECBDCC75B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13A12C3-1F97-3CAA-4F2B-B7A1175EA8D0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9662167-A65C-4DD5-231A-E429C42A016A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8060FCF-0B58-477B-908D-6BB960866F9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CF552F7-2038-D2F0-EA21-30E69E94F50A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CF552F7-2038-D2F0-EA21-30E69E94F5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A2F151BF-BF37-7C16-8DA2-6E68C0F2BA82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A2F151BF-BF37-7C16-8DA2-6E68C0F2BA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25A844B-BCA4-B9FC-79D2-9891EEF61C13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25A844B-BCA4-B9FC-79D2-9891EEF61C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1F154EDA-E18E-DEBA-6D1F-97948E26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7622981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𝟏𝟗𝟔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18683"/>
              </a:xfrm>
              <a:prstGeom prst="rect">
                <a:avLst/>
              </a:prstGeom>
              <a:blipFill>
                <a:blip r:embed="rId2"/>
                <a:stretch>
                  <a:fillRect l="-379" r="-379" b="-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D632787-BBF1-38AE-CF36-9684D47575A9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2C7329B-22CF-0BD9-8316-2FB6D8ABFC4C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B05BE75-3AF1-86EA-A0C6-0BACF82234E0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CA36400-FE29-8281-5209-70FB4030B7A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1E951B9-A28F-077C-4619-B420C42A0B59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74E708E-6742-E168-66CF-3DCA495090C7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74E708E-6742-E168-66CF-3DCA495090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C14C588-9A59-4D2B-F172-C051C69A433E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C14C588-9A59-4D2B-F172-C051C69A433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4DB24F5-AD57-4DFD-5657-C5C5C0DE57D9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4DB24F5-AD57-4DFD-5657-C5C5C0DE57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0DA951-F4C8-1933-1D35-EAD7857DD969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27021ED-B7A0-F789-BABD-DC77BAE6E78A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E06E978-FE7C-4AE2-7878-F628D9918B2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7174033-8B1F-C996-13EA-46280C285E6C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5A534C8-A29E-2437-15DA-E42FA45321ED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5A534C8-A29E-2437-15DA-E42FA45321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479E9B5-B8F0-92D4-2507-AB5C8AEC0D5D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479E9B5-B8F0-92D4-2507-AB5C8AEC0D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A4344A6-5997-331A-13C9-DA8256EF0D91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A4344A6-5997-331A-13C9-DA8256EF0D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1C54E2BF-2C1E-5986-D98B-60824CD6A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409531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92485" y="1008112"/>
                <a:ext cx="5015962" cy="5524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Let A and B be the points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respectively.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line AB has equation: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Simplifying,</a:t>
                </a:r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b="0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Therefore the line AB intersects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-axis at the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485" y="1008112"/>
                <a:ext cx="5015962" cy="5524846"/>
              </a:xfrm>
              <a:prstGeom prst="rect">
                <a:avLst/>
              </a:prstGeom>
              <a:blipFill>
                <a:blip r:embed="rId2"/>
                <a:stretch>
                  <a:fillRect l="-1094" t="-441" r="-729" b="-7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Graph Preview">
            <a:extLst>
              <a:ext uri="{FF2B5EF4-FFF2-40B4-BE49-F238E27FC236}">
                <a16:creationId xmlns:a16="http://schemas.microsoft.com/office/drawing/2014/main" id="{33DE4277-BB5C-4D6B-A83B-1E628FCFE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53" y="1219807"/>
            <a:ext cx="3679722" cy="3679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BA462F0-6EAD-458B-85DD-745BB328F61C}"/>
              </a:ext>
            </a:extLst>
          </p:cNvPr>
          <p:cNvSpPr txBox="1"/>
          <p:nvPr/>
        </p:nvSpPr>
        <p:spPr>
          <a:xfrm>
            <a:off x="135553" y="3059668"/>
            <a:ext cx="904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(-a,a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AAFB10-809B-47B8-AC2E-CBB63418FAFB}"/>
              </a:ext>
            </a:extLst>
          </p:cNvPr>
          <p:cNvSpPr txBox="1"/>
          <p:nvPr/>
        </p:nvSpPr>
        <p:spPr>
          <a:xfrm>
            <a:off x="3103728" y="2663035"/>
            <a:ext cx="904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(b,b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3F4FAEC-37B8-B218-F4CD-5BA231C33DEB}"/>
                  </a:ext>
                </a:extLst>
              </p:cNvPr>
              <p:cNvSpPr txBox="1"/>
              <p:nvPr/>
            </p:nvSpPr>
            <p:spPr>
              <a:xfrm>
                <a:off x="6992702" y="1959208"/>
                <a:ext cx="2015745" cy="495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(using: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 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3F4FAEC-37B8-B218-F4CD-5BA231C33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702" y="1959208"/>
                <a:ext cx="2015745" cy="495777"/>
              </a:xfrm>
              <a:prstGeom prst="rect">
                <a:avLst/>
              </a:prstGeom>
              <a:blipFill>
                <a:blip r:embed="rId4"/>
                <a:stretch>
                  <a:fillRect l="-2417" r="-2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1050CC8-7F2A-4C97-DA44-5946A5BA1345}"/>
              </a:ext>
            </a:extLst>
          </p:cNvPr>
          <p:cNvSpPr txBox="1"/>
          <p:nvPr/>
        </p:nvSpPr>
        <p:spPr>
          <a:xfrm>
            <a:off x="730962" y="2798195"/>
            <a:ext cx="265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190324-E819-4B3F-12C0-A434712B63AD}"/>
              </a:ext>
            </a:extLst>
          </p:cNvPr>
          <p:cNvSpPr txBox="1"/>
          <p:nvPr/>
        </p:nvSpPr>
        <p:spPr>
          <a:xfrm>
            <a:off x="3206018" y="2401562"/>
            <a:ext cx="265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975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416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B06D7-F4EE-093E-25BF-A4CCACE0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42F5A4-10FE-D050-BBC8-A90E1ADFD7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600200"/>
                <a:ext cx="9143999" cy="5077047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GB" sz="2800" dirty="0"/>
                  <a:t>The answer to each worksheet is simply the negative product of the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-coordinates of the pair of points.  </a:t>
                </a:r>
              </a:p>
              <a:p>
                <a:pPr lvl="1">
                  <a:lnSpc>
                    <a:spcPct val="170000"/>
                  </a:lnSpc>
                </a:pPr>
                <a:r>
                  <a:rPr lang="en-GB" sz="2400" dirty="0"/>
                  <a:t>So,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2400" dirty="0"/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2400" dirty="0"/>
                  <a:t>  give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𝟏𝟖</m:t>
                        </m:r>
                      </m:e>
                    </m:d>
                  </m:oMath>
                </a14:m>
                <a:r>
                  <a:rPr lang="en-GB" sz="2400" dirty="0"/>
                  <a:t>  for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-intercept.</a:t>
                </a:r>
              </a:p>
              <a:p>
                <a:pPr>
                  <a:lnSpc>
                    <a:spcPct val="170000"/>
                  </a:lnSpc>
                </a:pPr>
                <a:r>
                  <a:rPr lang="en-GB" sz="2800" dirty="0"/>
                  <a:t>The second pair of coordinates will give the same result.</a:t>
                </a:r>
              </a:p>
              <a:p>
                <a:pPr>
                  <a:lnSpc>
                    <a:spcPct val="170000"/>
                  </a:lnSpc>
                </a:pPr>
                <a:r>
                  <a:rPr lang="en-GB" sz="2800" dirty="0"/>
                  <a:t>You can demonstrate the situation using the </a:t>
                </a:r>
                <a:r>
                  <a:rPr lang="en-GB" sz="2800" dirty="0" err="1"/>
                  <a:t>Geogebra</a:t>
                </a:r>
                <a:r>
                  <a:rPr lang="en-GB" sz="2800" dirty="0"/>
                  <a:t> file.  Move the large blue dots to reflect the worksheet values.  Move the green dot to reflect the second pair.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42F5A4-10FE-D050-BBC8-A90E1ADFD7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0"/>
                <a:ext cx="9143999" cy="5077047"/>
              </a:xfrm>
              <a:blipFill>
                <a:blip r:embed="rId2"/>
                <a:stretch>
                  <a:fillRect l="-1200" r="-1333" b="-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637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54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1400" dirty="0">
                    <a:latin typeface="Comic Sans MS" panose="030F0702030302020204" pitchFamily="66" charset="0"/>
                  </a:rPr>
                  <a:t>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FCB0DCEE-3E7F-00AB-B748-9AF254791A6F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C98C22-A103-DA2A-034F-D7C86A927DD6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C028337B-E3F0-8ADC-9E0C-77C840E4D283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4AD2F2B-BA45-96E4-4580-E1AEF55AA180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AB7F6E9-763A-E8B1-A88E-76DFA7B80B7F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83F6396-AFE9-DFD3-555A-A77E70F5A3D9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83F6396-AFE9-DFD3-555A-A77E70F5A3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3791333-EFE7-6006-F3DF-C6C346ADC8DF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3791333-EFE7-6006-F3DF-C6C346ADC8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6E437EB-7B4A-6DB6-B4B7-58DD82B322C0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6E437EB-7B4A-6DB6-B4B7-58DD82B32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AD2E6E0-9880-00C7-EAB7-CBADD588E7E6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01AF719-2855-8AAC-6D16-497B0A9174EF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6A7F116-A586-DD07-52FB-6B32EAC4EAC3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DC1F535-3EB4-160B-4A61-6C4EC6E0A2A8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ED6CFB7-1130-D579-C8C3-A00DA44C67C5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ED6CFB7-1130-D579-C8C3-A00DA44C67C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04A4B93-69C7-9401-C427-167761E5B303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04A4B93-69C7-9401-C427-167761E5B3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D7F98CB-531C-E0A8-09F8-11E186D462AD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D7F98CB-531C-E0A8-09F8-11E186D462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E2036F84-72C1-174D-E32C-C6C0946CD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28636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Consider the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on the curve 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Determine where the chord joining the two points crosses the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-axis.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Repeat the process for points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GB" sz="14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4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</m: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What do you notice?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make a conjecture?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1400" dirty="0">
                    <a:latin typeface="Comic Sans MS" panose="030F0702030302020204" pitchFamily="66" charset="0"/>
                  </a:rPr>
                  <a:t>Can you prove it?</a:t>
                </a:r>
                <a:endParaRPr lang="en-GB" sz="14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7" y="1008112"/>
                <a:ext cx="4824000" cy="3600000"/>
              </a:xfrm>
              <a:prstGeom prst="rect">
                <a:avLst/>
              </a:prstGeom>
              <a:blipFill>
                <a:blip r:embed="rId2"/>
                <a:stretch>
                  <a:fillRect l="-379" b="-13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5206077-C2DA-0BDC-F05A-B9679302025A}"/>
              </a:ext>
            </a:extLst>
          </p:cNvPr>
          <p:cNvSpPr txBox="1"/>
          <p:nvPr/>
        </p:nvSpPr>
        <p:spPr>
          <a:xfrm>
            <a:off x="8038709" y="31939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SIC_89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2F07887-E728-F759-A8C4-764D7A580AB7}"/>
              </a:ext>
            </a:extLst>
          </p:cNvPr>
          <p:cNvGrpSpPr/>
          <p:nvPr/>
        </p:nvGrpSpPr>
        <p:grpSpPr>
          <a:xfrm>
            <a:off x="81887" y="535613"/>
            <a:ext cx="4042213" cy="3007842"/>
            <a:chOff x="81887" y="848056"/>
            <a:chExt cx="4042213" cy="3007842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FAFFEE9-6734-EB0A-AE35-BE67871D6692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C52BB6C-44B3-834F-5FF6-7DB97BDC4A6C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D4DC605-988E-4AD9-3B28-9232C4D8B654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055AE31-220A-B27F-C44F-F36CB71693FA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055AE31-220A-B27F-C44F-F36CB71693F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37E3424-65A4-D226-285A-6672A30D20F7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37E3424-65A4-D226-285A-6672A30D20F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E62EBAA4-E8F4-54A5-5EB8-E36BD6CB0FF1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E62EBAA4-E8F4-54A5-5EB8-E36BD6CB0F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98BEDA-580F-DA62-09A9-45CB5F4CB3A3}"/>
              </a:ext>
            </a:extLst>
          </p:cNvPr>
          <p:cNvGrpSpPr/>
          <p:nvPr/>
        </p:nvGrpSpPr>
        <p:grpSpPr>
          <a:xfrm>
            <a:off x="81887" y="3702071"/>
            <a:ext cx="4042213" cy="3007842"/>
            <a:chOff x="81887" y="848056"/>
            <a:chExt cx="4042213" cy="3007842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74AD9A3-A46E-89AD-74EA-8AEF32A41198}"/>
                </a:ext>
              </a:extLst>
            </p:cNvPr>
            <p:cNvCxnSpPr/>
            <p:nvPr/>
          </p:nvCxnSpPr>
          <p:spPr>
            <a:xfrm flipV="1">
              <a:off x="2010861" y="1008112"/>
              <a:ext cx="0" cy="28087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8ED796B-945B-718A-6D84-307044408A5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" y="3515663"/>
              <a:ext cx="39914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3CC17B-A3E9-FE24-37C8-0CD2810FDD57}"/>
                </a:ext>
              </a:extLst>
            </p:cNvPr>
            <p:cNvSpPr/>
            <p:nvPr/>
          </p:nvSpPr>
          <p:spPr>
            <a:xfrm>
              <a:off x="177421" y="1219200"/>
              <a:ext cx="3630304" cy="2292838"/>
            </a:xfrm>
            <a:custGeom>
              <a:avLst/>
              <a:gdLst>
                <a:gd name="connsiteX0" fmla="*/ 0 w 3630304"/>
                <a:gd name="connsiteY0" fmla="*/ 0 h 2292824"/>
                <a:gd name="connsiteX1" fmla="*/ 1819701 w 3630304"/>
                <a:gd name="connsiteY1" fmla="*/ 2292824 h 2292824"/>
                <a:gd name="connsiteX2" fmla="*/ 3630304 w 3630304"/>
                <a:gd name="connsiteY2" fmla="*/ 9099 h 2292824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68"/>
                <a:gd name="connsiteX1" fmla="*/ 1819701 w 3630304"/>
                <a:gd name="connsiteY1" fmla="*/ 2292824 h 2292868"/>
                <a:gd name="connsiteX2" fmla="*/ 3630304 w 3630304"/>
                <a:gd name="connsiteY2" fmla="*/ 9099 h 229286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  <a:gd name="connsiteX0" fmla="*/ 0 w 3630304"/>
                <a:gd name="connsiteY0" fmla="*/ 0 h 2292838"/>
                <a:gd name="connsiteX1" fmla="*/ 1819701 w 3630304"/>
                <a:gd name="connsiteY1" fmla="*/ 2292824 h 2292838"/>
                <a:gd name="connsiteX2" fmla="*/ 3630304 w 3630304"/>
                <a:gd name="connsiteY2" fmla="*/ 9099 h 229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0304" h="2292838">
                  <a:moveTo>
                    <a:pt x="0" y="0"/>
                  </a:moveTo>
                  <a:cubicBezTo>
                    <a:pt x="479946" y="959135"/>
                    <a:pt x="923498" y="2277661"/>
                    <a:pt x="1819701" y="2292824"/>
                  </a:cubicBezTo>
                  <a:cubicBezTo>
                    <a:pt x="2875128" y="2298889"/>
                    <a:pt x="3427861" y="446586"/>
                    <a:pt x="3630304" y="909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C904EE4-5DE5-753A-9CB5-67F95D8BF82A}"/>
                    </a:ext>
                  </a:extLst>
                </p:cNvPr>
                <p:cNvSpPr txBox="1"/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C904EE4-5DE5-753A-9CB5-67F95D8BF82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8585" y="848056"/>
                  <a:ext cx="48904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F82C1285-DA73-094D-86C5-174DBB6A41F1}"/>
                    </a:ext>
                  </a:extLst>
                </p:cNvPr>
                <p:cNvSpPr txBox="1"/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F82C1285-DA73-094D-86C5-174DBB6A41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055" y="3486566"/>
                  <a:ext cx="48904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D4F27129-ABA5-A0BA-CD20-7616343704C6}"/>
                    </a:ext>
                  </a:extLst>
                </p:cNvPr>
                <p:cNvSpPr txBox="1"/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D4F27129-ABA5-A0BA-CD20-7616343704C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54" y="1041887"/>
                  <a:ext cx="882805" cy="375552"/>
                </a:xfrm>
                <a:prstGeom prst="rect">
                  <a:avLst/>
                </a:prstGeom>
                <a:blipFill>
                  <a:blip r:embed="rId8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4F78F4FA-DC82-7BF5-D144-B0357350D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0"/>
            <a:ext cx="8229600" cy="810422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Y-Intercepts</a:t>
            </a:r>
          </a:p>
        </p:txBody>
      </p:sp>
    </p:spTree>
    <p:extLst>
      <p:ext uri="{BB962C8B-B14F-4D97-AF65-F5344CB8AC3E}">
        <p14:creationId xmlns:p14="http://schemas.microsoft.com/office/powerpoint/2010/main" val="33789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1843</TotalTime>
  <Words>1974</Words>
  <Application>Microsoft Office PowerPoint</Application>
  <PresentationFormat>On-screen Show (4:3)</PresentationFormat>
  <Paragraphs>487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Bradley Hand ITC</vt:lpstr>
      <vt:lpstr>Calibri</vt:lpstr>
      <vt:lpstr>Cambria Math</vt:lpstr>
      <vt:lpstr>Comic Sans MS</vt:lpstr>
      <vt:lpstr>Office Theme</vt:lpstr>
      <vt:lpstr>Y-Intercepts</vt:lpstr>
      <vt:lpstr>Y-Intercepts</vt:lpstr>
      <vt:lpstr>Y-Intercepts</vt:lpstr>
      <vt:lpstr>Y-Intercepts</vt:lpstr>
      <vt:lpstr>PowerPoint Presentation</vt:lpstr>
      <vt:lpstr>Note to Teacher</vt:lpstr>
      <vt:lpstr>RESOURCES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  <vt:lpstr>Y-Intercepts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Straight Line</dc:title>
  <dc:creator>John</dc:creator>
  <cp:lastModifiedBy>John Burke</cp:lastModifiedBy>
  <cp:revision>24</cp:revision>
  <cp:lastPrinted>2022-11-08T14:14:28Z</cp:lastPrinted>
  <dcterms:created xsi:type="dcterms:W3CDTF">2015-07-21T16:15:18Z</dcterms:created>
  <dcterms:modified xsi:type="dcterms:W3CDTF">2022-11-09T14:34:53Z</dcterms:modified>
</cp:coreProperties>
</file>